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6F77"/>
    <a:srgbClr val="57745B"/>
    <a:srgbClr val="EEA9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39" d="100"/>
          <a:sy n="39" d="100"/>
        </p:scale>
        <p:origin x="-2310" y="-8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BB22C5-D6FE-4C55-A4D2-3E4E1A8E9D47}" type="datetimeFigureOut">
              <a:rPr lang="en-US" smtClean="0"/>
              <a:t>4/7/2021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4E37-959A-43EA-B520-F65AB5D3B4DD}"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581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BB22C5-D6FE-4C55-A4D2-3E4E1A8E9D47}" type="datetimeFigureOut">
              <a:rPr lang="en-US" smtClean="0"/>
              <a:t>4/7/2021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374810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BB22C5-D6FE-4C55-A4D2-3E4E1A8E9D47}" type="datetimeFigureOut">
              <a:rPr lang="en-US" smtClean="0"/>
              <a:t>4/7/2021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2031906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BB22C5-D6FE-4C55-A4D2-3E4E1A8E9D47}" type="datetimeFigureOut">
              <a:rPr lang="en-US" smtClean="0"/>
              <a:t>4/7/2021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387285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BB22C5-D6FE-4C55-A4D2-3E4E1A8E9D47}" type="datetimeFigureOut">
              <a:rPr lang="en-US" smtClean="0"/>
              <a:t>4/7/2021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323321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BB22C5-D6FE-4C55-A4D2-3E4E1A8E9D47}" type="datetimeFigureOut">
              <a:rPr lang="en-US" smtClean="0"/>
              <a:t>4/7/2021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687230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B22C5-D6FE-4C55-A4D2-3E4E1A8E9D47}" type="datetimeFigureOut">
              <a:rPr lang="en-US" smtClean="0"/>
              <a:t>4/7/2021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2835125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BB22C5-D6FE-4C55-A4D2-3E4E1A8E9D47}" type="datetimeFigureOut">
              <a:rPr lang="en-US" smtClean="0"/>
              <a:t>4/7/2021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2846796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BB22C5-D6FE-4C55-A4D2-3E4E1A8E9D47}" type="datetimeFigureOut">
              <a:rPr lang="en-US" smtClean="0"/>
              <a:t>4/7/2021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2971165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BB22C5-D6FE-4C55-A4D2-3E4E1A8E9D47}" type="datetimeFigureOut">
              <a:rPr lang="en-US" smtClean="0"/>
              <a:t>4/7/2021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3065109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BB22C5-D6FE-4C55-A4D2-3E4E1A8E9D47}" type="datetimeFigureOut">
              <a:rPr lang="en-US" smtClean="0"/>
              <a:t>4/7/2021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4E37-959A-43EA-B520-F65AB5D3B4DD}" type="slidenum">
              <a:rPr lang="en-US" smtClean="0"/>
              <a:t>‹#›</a:t>
            </a:fld>
            <a:endParaRPr lang="en-US"/>
          </a:p>
        </p:txBody>
      </p:sp>
    </p:spTree>
    <p:extLst>
      <p:ext uri="{BB962C8B-B14F-4D97-AF65-F5344CB8AC3E}">
        <p14:creationId xmlns:p14="http://schemas.microsoft.com/office/powerpoint/2010/main" val="806115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B22C5-D6FE-4C55-A4D2-3E4E1A8E9D47}" type="datetimeFigureOut">
              <a:rPr lang="en-US" smtClean="0"/>
              <a:t>4/7/2021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9B4E37-959A-43EA-B520-F65AB5D3B4DD}"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416266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99019"/>
            <a:ext cx="9144000" cy="2387600"/>
          </a:xfrm>
        </p:spPr>
        <p:txBody>
          <a:bodyPr/>
          <a:lstStyle/>
          <a:p>
            <a:r>
              <a:rPr lang="ru-RU" b="1" dirty="0" smtClean="0">
                <a:solidFill>
                  <a:srgbClr val="E36F77"/>
                </a:solidFill>
                <a:latin typeface="+mn-lt"/>
              </a:rPr>
              <a:t>Как научить детей решать свои проблемы</a:t>
            </a:r>
            <a:endParaRPr lang="en-US" b="1" dirty="0">
              <a:solidFill>
                <a:srgbClr val="E36F77"/>
              </a:solidFill>
              <a:latin typeface="+mn-lt"/>
            </a:endParaRPr>
          </a:p>
        </p:txBody>
      </p:sp>
      <p:sp>
        <p:nvSpPr>
          <p:cNvPr id="3" name="Subtitle 2"/>
          <p:cNvSpPr>
            <a:spLocks noGrp="1"/>
          </p:cNvSpPr>
          <p:nvPr>
            <p:ph type="subTitle" idx="1"/>
          </p:nvPr>
        </p:nvSpPr>
        <p:spPr>
          <a:xfrm>
            <a:off x="0" y="4278694"/>
            <a:ext cx="9144000" cy="1655762"/>
          </a:xfrm>
        </p:spPr>
        <p:txBody>
          <a:bodyPr/>
          <a:lstStyle/>
          <a:p>
            <a:r>
              <a:rPr lang="ru-RU" dirty="0" smtClean="0">
                <a:solidFill>
                  <a:srgbClr val="57745B"/>
                </a:solidFill>
              </a:rPr>
              <a:t>Инструкция из 5 шагов</a:t>
            </a:r>
            <a:endParaRPr lang="en-US" dirty="0">
              <a:solidFill>
                <a:srgbClr val="57745B"/>
              </a:solidFill>
            </a:endParaRPr>
          </a:p>
        </p:txBody>
      </p:sp>
    </p:spTree>
    <p:extLst>
      <p:ext uri="{BB962C8B-B14F-4D97-AF65-F5344CB8AC3E}">
        <p14:creationId xmlns:p14="http://schemas.microsoft.com/office/powerpoint/2010/main" val="3965028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211" y="668214"/>
            <a:ext cx="6942974" cy="6060832"/>
          </a:xfrm>
        </p:spPr>
        <p:txBody>
          <a:bodyPr>
            <a:normAutofit/>
          </a:bodyPr>
          <a:lstStyle/>
          <a:p>
            <a:pPr algn="just"/>
            <a:r>
              <a:rPr lang="ru-RU" sz="3200" dirty="0" smtClean="0"/>
              <a:t>Представьте</a:t>
            </a:r>
            <a:r>
              <a:rPr lang="ru-RU" sz="3200" dirty="0"/>
              <a:t>, что ваш ребенок испытывает тревогу или чувствует себя подавленным. Что вы будете делать? Ощущая потребность помочь своему ребенку, многие родители стремятся решить его проблемы, но, по мнению психологов </a:t>
            </a:r>
            <a:r>
              <a:rPr lang="ru-RU" sz="3200" dirty="0" smtClean="0"/>
              <a:t>это </a:t>
            </a:r>
            <a:r>
              <a:rPr lang="ru-RU" sz="3200" dirty="0"/>
              <a:t>может негативно сказаться на способности ребенка справляться со сложными ситуациями в будущем. Именно поэтому очень важно научить ребенка самостоятельности</a:t>
            </a:r>
            <a:r>
              <a:rPr lang="ru-RU" sz="3200" dirty="0" smtClean="0"/>
              <a:t>.</a:t>
            </a:r>
            <a:endParaRPr lang="en-US" sz="3200" dirty="0"/>
          </a:p>
        </p:txBody>
      </p:sp>
    </p:spTree>
    <p:extLst>
      <p:ext uri="{BB962C8B-B14F-4D97-AF65-F5344CB8AC3E}">
        <p14:creationId xmlns:p14="http://schemas.microsoft.com/office/powerpoint/2010/main" val="2739376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a:solidFill>
                  <a:srgbClr val="E36F77"/>
                </a:solidFill>
              </a:rPr>
              <a:t>Пошаговый подход к решению проблем</a:t>
            </a:r>
          </a:p>
        </p:txBody>
      </p:sp>
      <p:sp>
        <p:nvSpPr>
          <p:cNvPr id="3" name="Объект 2"/>
          <p:cNvSpPr>
            <a:spLocks noGrp="1"/>
          </p:cNvSpPr>
          <p:nvPr>
            <p:ph idx="1"/>
          </p:nvPr>
        </p:nvSpPr>
        <p:spPr/>
        <p:txBody>
          <a:bodyPr/>
          <a:lstStyle/>
          <a:p>
            <a:r>
              <a:rPr lang="ru-RU" dirty="0"/>
              <a:t>Обозначаем проблему.</a:t>
            </a:r>
          </a:p>
          <a:p>
            <a:r>
              <a:rPr lang="ru-RU" dirty="0"/>
              <a:t>Придумываем как можно больше вариантов решения.</a:t>
            </a:r>
          </a:p>
          <a:p>
            <a:r>
              <a:rPr lang="ru-RU" dirty="0"/>
              <a:t>Анализируем последствия каждого из вариантов и ищем лучшее решение.</a:t>
            </a:r>
          </a:p>
          <a:p>
            <a:r>
              <a:rPr lang="ru-RU" dirty="0"/>
              <a:t>Принимаем решение и действуем!</a:t>
            </a:r>
          </a:p>
          <a:p>
            <a:r>
              <a:rPr lang="ru-RU" dirty="0"/>
              <a:t>Оцениваем, как все прошло, и пробуем другой вариант, если предыдущий не сработал.</a:t>
            </a:r>
          </a:p>
        </p:txBody>
      </p:sp>
    </p:spTree>
    <p:extLst>
      <p:ext uri="{BB962C8B-B14F-4D97-AF65-F5344CB8AC3E}">
        <p14:creationId xmlns:p14="http://schemas.microsoft.com/office/powerpoint/2010/main" val="1416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a:solidFill>
                  <a:srgbClr val="E36F77"/>
                </a:solidFill>
              </a:rPr>
              <a:t>Обозначаем проблему</a:t>
            </a:r>
          </a:p>
        </p:txBody>
      </p:sp>
      <p:sp>
        <p:nvSpPr>
          <p:cNvPr id="3" name="Объект 2"/>
          <p:cNvSpPr>
            <a:spLocks noGrp="1"/>
          </p:cNvSpPr>
          <p:nvPr>
            <p:ph idx="1"/>
          </p:nvPr>
        </p:nvSpPr>
        <p:spPr/>
        <p:txBody>
          <a:bodyPr/>
          <a:lstStyle/>
          <a:p>
            <a:pPr algn="just"/>
            <a:r>
              <a:rPr lang="ru-RU" dirty="0"/>
              <a:t>Хотя этот этап кажется очевидным, многие упускают его. Авторы книги рекомендуют начать с выяснения сути проблемы. Попросите ребенка рассказать, что его беспокоит, после чего повторите услышанное и уточните, правильно ли вы все поняли. Даже если проблема кажется вам пустяковой, она волнует ребенка, а значит, заслуживает внимания. После того как вы вместе с ребенком обозначите проблему, можно переходить к следующему этапу.</a:t>
            </a:r>
          </a:p>
        </p:txBody>
      </p:sp>
    </p:spTree>
    <p:extLst>
      <p:ext uri="{BB962C8B-B14F-4D97-AF65-F5344CB8AC3E}">
        <p14:creationId xmlns:p14="http://schemas.microsoft.com/office/powerpoint/2010/main" val="1339103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a:solidFill>
                  <a:srgbClr val="E36F77"/>
                </a:solidFill>
              </a:rPr>
              <a:t>Придумываем как можно больше вариантов решения</a:t>
            </a:r>
          </a:p>
        </p:txBody>
      </p:sp>
      <p:sp>
        <p:nvSpPr>
          <p:cNvPr id="3" name="Объект 2"/>
          <p:cNvSpPr>
            <a:spLocks noGrp="1"/>
          </p:cNvSpPr>
          <p:nvPr>
            <p:ph idx="1"/>
          </p:nvPr>
        </p:nvSpPr>
        <p:spPr/>
        <p:txBody>
          <a:bodyPr/>
          <a:lstStyle/>
          <a:p>
            <a:pPr algn="just"/>
            <a:r>
              <a:rPr lang="ru-RU" dirty="0"/>
              <a:t>Поначалу ребенку может быть сложно справиться с этой задачей, особенно если ранее он избегал этого. Цель родителей состоит в том, чтобы помочь ему научиться самостоятельно искать варианты решения проблемы. Поддерживайте любые идеи ребенка, даже если они не подходят и очевидно не будут работать.</a:t>
            </a:r>
          </a:p>
          <a:p>
            <a:pPr algn="ctr"/>
            <a:r>
              <a:rPr lang="ru-RU" b="1" i="1" dirty="0" smtClean="0">
                <a:solidFill>
                  <a:srgbClr val="E36F77"/>
                </a:solidFill>
              </a:rPr>
              <a:t>Чем </a:t>
            </a:r>
            <a:r>
              <a:rPr lang="ru-RU" b="1" i="1" dirty="0">
                <a:solidFill>
                  <a:srgbClr val="E36F77"/>
                </a:solidFill>
              </a:rPr>
              <a:t>больше вариантов он сможет найти — тем лучше.</a:t>
            </a:r>
          </a:p>
        </p:txBody>
      </p:sp>
    </p:spTree>
    <p:extLst>
      <p:ext uri="{BB962C8B-B14F-4D97-AF65-F5344CB8AC3E}">
        <p14:creationId xmlns:p14="http://schemas.microsoft.com/office/powerpoint/2010/main" val="2347799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628650" y="395416"/>
            <a:ext cx="7886700" cy="5781547"/>
          </a:xfrm>
        </p:spPr>
        <p:txBody>
          <a:bodyPr>
            <a:normAutofit fontScale="92500" lnSpcReduction="10000"/>
          </a:bodyPr>
          <a:lstStyle/>
          <a:p>
            <a:pPr algn="just"/>
            <a:r>
              <a:rPr lang="ru-RU" dirty="0"/>
              <a:t>Если у ребенка совсем не получается ничего придумать, дайте ему несколько подсказок или задайте наводящий вопрос. Авторы книги приводят несколько примеров таких вопросов: «А как поступил бы в этой ситуации кто-то еще?», «Попробуй вспомнить, что ты делал, когда это случалось раньше?», «Если бы у друга была такая проблема, что ты ему посоветовал бы?»</a:t>
            </a:r>
          </a:p>
          <a:p>
            <a:pPr algn="just"/>
            <a:r>
              <a:rPr lang="ru-RU" dirty="0" smtClean="0"/>
              <a:t>Пример </a:t>
            </a:r>
            <a:r>
              <a:rPr lang="ru-RU" dirty="0"/>
              <a:t>подсказки, если и после вопросов не получается найти идею: «Я знаю кое-кого, у кого была такая проблема, и он… Как думаешь, ты мог бы сделать что-нибудь подобное?»</a:t>
            </a:r>
          </a:p>
          <a:p>
            <a:pPr algn="just"/>
            <a:r>
              <a:rPr lang="ru-RU" dirty="0" smtClean="0"/>
              <a:t>«</a:t>
            </a:r>
            <a:r>
              <a:rPr lang="ru-RU" dirty="0"/>
              <a:t>Способность придумать выход — любой — сама по себе достойна похвалы, и каждая идея заслуживает серьезного отношения. Факт, что ребенок думает о способах преодоления проблем и страхов, является очень важным».</a:t>
            </a:r>
          </a:p>
        </p:txBody>
      </p:sp>
    </p:spTree>
    <p:extLst>
      <p:ext uri="{BB962C8B-B14F-4D97-AF65-F5344CB8AC3E}">
        <p14:creationId xmlns:p14="http://schemas.microsoft.com/office/powerpoint/2010/main" val="2317325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a:solidFill>
                  <a:srgbClr val="E36F77"/>
                </a:solidFill>
              </a:rPr>
              <a:t>Ищем лучшее решение</a:t>
            </a:r>
          </a:p>
        </p:txBody>
      </p:sp>
      <p:sp>
        <p:nvSpPr>
          <p:cNvPr id="3" name="Объект 2"/>
          <p:cNvSpPr>
            <a:spLocks noGrp="1"/>
          </p:cNvSpPr>
          <p:nvPr>
            <p:ph idx="1"/>
          </p:nvPr>
        </p:nvSpPr>
        <p:spPr/>
        <p:txBody>
          <a:bodyPr>
            <a:normAutofit lnSpcReduction="10000"/>
          </a:bodyPr>
          <a:lstStyle/>
          <a:p>
            <a:pPr algn="just"/>
            <a:r>
              <a:rPr lang="ru-RU" dirty="0"/>
              <a:t>На данном этапе вашему ребенку предстоит выбрать наилучший вариант решения проблемы. Для этого по очереди рассмотрите каждый вариант из тех, что он придумал. Подумайте о том, насколько практичным и выполнимым является этот способ и что произойдет (в краткосрочной и долгосрочной перспективе), если вы выберете именно его.</a:t>
            </a:r>
          </a:p>
          <a:p>
            <a:pPr algn="ctr"/>
            <a:r>
              <a:rPr lang="ru-RU" b="1" i="1" dirty="0" smtClean="0">
                <a:solidFill>
                  <a:srgbClr val="E36F77"/>
                </a:solidFill>
              </a:rPr>
              <a:t>Подробно </a:t>
            </a:r>
            <a:r>
              <a:rPr lang="ru-RU" b="1" i="1" dirty="0">
                <a:solidFill>
                  <a:srgbClr val="E36F77"/>
                </a:solidFill>
              </a:rPr>
              <a:t>обсуждайте каждый вариант, даже если вам он кажется фантастическим или глупым.</a:t>
            </a:r>
          </a:p>
        </p:txBody>
      </p:sp>
    </p:spTree>
    <p:extLst>
      <p:ext uri="{BB962C8B-B14F-4D97-AF65-F5344CB8AC3E}">
        <p14:creationId xmlns:p14="http://schemas.microsoft.com/office/powerpoint/2010/main" val="3394203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sp>
        <p:nvSpPr>
          <p:cNvPr id="3" name="Объект 2"/>
          <p:cNvSpPr>
            <a:spLocks noGrp="1"/>
          </p:cNvSpPr>
          <p:nvPr>
            <p:ph idx="1"/>
          </p:nvPr>
        </p:nvSpPr>
        <p:spPr>
          <a:xfrm>
            <a:off x="628650" y="395416"/>
            <a:ext cx="7886700" cy="5781547"/>
          </a:xfrm>
        </p:spPr>
        <p:txBody>
          <a:bodyPr>
            <a:normAutofit fontScale="92500" lnSpcReduction="20000"/>
          </a:bodyPr>
          <a:lstStyle/>
          <a:p>
            <a:pPr algn="just"/>
            <a:r>
              <a:rPr lang="ru-RU" dirty="0" smtClean="0"/>
              <a:t>Психологи приводят </a:t>
            </a:r>
            <a:r>
              <a:rPr lang="ru-RU" dirty="0"/>
              <a:t>несколько вопросов, которые помогут ребенку задуматься о последствиях каждого решения: </a:t>
            </a:r>
            <a:endParaRPr lang="ru-RU" dirty="0" smtClean="0"/>
          </a:p>
          <a:p>
            <a:pPr algn="just"/>
            <a:r>
              <a:rPr lang="ru-RU" dirty="0" smtClean="0"/>
              <a:t>«</a:t>
            </a:r>
            <a:r>
              <a:rPr lang="ru-RU" dirty="0"/>
              <a:t>Как ты думаешь, что произойдет, если ты это сделаешь?», </a:t>
            </a:r>
            <a:endParaRPr lang="ru-RU" dirty="0" smtClean="0"/>
          </a:p>
          <a:p>
            <a:pPr algn="just"/>
            <a:r>
              <a:rPr lang="ru-RU" dirty="0" smtClean="0"/>
              <a:t>«</a:t>
            </a:r>
            <a:r>
              <a:rPr lang="ru-RU" dirty="0"/>
              <a:t>Каким будет итоговый результат?», </a:t>
            </a:r>
            <a:endParaRPr lang="ru-RU" dirty="0" smtClean="0"/>
          </a:p>
          <a:p>
            <a:pPr algn="just"/>
            <a:r>
              <a:rPr lang="ru-RU" dirty="0" smtClean="0"/>
              <a:t>«</a:t>
            </a:r>
            <a:r>
              <a:rPr lang="ru-RU" dirty="0"/>
              <a:t>Как изменятся твои ощущения [в этой ситуации]?» После этого ребенку предстоит выбрать наиболее подходящий вариант решения.</a:t>
            </a:r>
          </a:p>
          <a:p>
            <a:pPr algn="just"/>
            <a:r>
              <a:rPr lang="ru-RU" dirty="0" smtClean="0"/>
              <a:t>Вот </a:t>
            </a:r>
            <a:r>
              <a:rPr lang="ru-RU" dirty="0"/>
              <a:t>еще несколько вариантов вопросов, которые вы можете задать ему, чтобы помочь определиться: «Возможно ли это сделать?», «Получится ли это сделать?», «Есть ли что-нибудь, что помешает тебе это сделать?» Кроме того, авторы предлагают присвоить каждому варианту от 0 до 10 баллов, где 10 — отличный вариант, 5 — хороший, а 0 — не очень хороший.</a:t>
            </a:r>
          </a:p>
        </p:txBody>
      </p:sp>
    </p:spTree>
    <p:extLst>
      <p:ext uri="{BB962C8B-B14F-4D97-AF65-F5344CB8AC3E}">
        <p14:creationId xmlns:p14="http://schemas.microsoft.com/office/powerpoint/2010/main" val="3370989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a:solidFill>
                  <a:srgbClr val="E36F77"/>
                </a:solidFill>
              </a:rPr>
              <a:t>Принимаем решение и действуем!</a:t>
            </a:r>
          </a:p>
        </p:txBody>
      </p:sp>
      <p:sp>
        <p:nvSpPr>
          <p:cNvPr id="3" name="Объект 2"/>
          <p:cNvSpPr>
            <a:spLocks noGrp="1"/>
          </p:cNvSpPr>
          <p:nvPr>
            <p:ph idx="1"/>
          </p:nvPr>
        </p:nvSpPr>
        <p:spPr/>
        <p:txBody>
          <a:bodyPr/>
          <a:lstStyle/>
          <a:p>
            <a:pPr algn="just"/>
            <a:r>
              <a:rPr lang="ru-RU" dirty="0"/>
              <a:t>После того как ребенок выберет, на его взгляд, наиболее подходящий вариант решения проблемы, можно переходить к действиям. </a:t>
            </a:r>
            <a:endParaRPr lang="ru-RU" dirty="0" smtClean="0"/>
          </a:p>
          <a:p>
            <a:pPr algn="just"/>
            <a:r>
              <a:rPr lang="ru-RU" dirty="0" smtClean="0"/>
              <a:t>Убедитесь </a:t>
            </a:r>
            <a:r>
              <a:rPr lang="ru-RU" dirty="0"/>
              <a:t>в том, что у ребенка есть все, что нужно для реализации плана. </a:t>
            </a:r>
            <a:endParaRPr lang="ru-RU" dirty="0" smtClean="0"/>
          </a:p>
          <a:p>
            <a:pPr algn="just"/>
            <a:r>
              <a:rPr lang="ru-RU" dirty="0" smtClean="0"/>
              <a:t>Предложите </a:t>
            </a:r>
            <a:r>
              <a:rPr lang="ru-RU" dirty="0"/>
              <a:t>ему потренироваться или разыграть ситуацию по ролям. </a:t>
            </a:r>
            <a:endParaRPr lang="ru-RU" dirty="0" smtClean="0"/>
          </a:p>
          <a:p>
            <a:pPr algn="just"/>
            <a:r>
              <a:rPr lang="ru-RU" dirty="0" smtClean="0"/>
              <a:t>Если </a:t>
            </a:r>
            <a:r>
              <a:rPr lang="ru-RU" dirty="0"/>
              <a:t>потребуется, привлеките к этому кого-то из родственников или друзей.</a:t>
            </a:r>
          </a:p>
        </p:txBody>
      </p:sp>
    </p:spTree>
    <p:extLst>
      <p:ext uri="{BB962C8B-B14F-4D97-AF65-F5344CB8AC3E}">
        <p14:creationId xmlns:p14="http://schemas.microsoft.com/office/powerpoint/2010/main" val="3868412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a:solidFill>
                  <a:srgbClr val="E36F77"/>
                </a:solidFill>
              </a:rPr>
              <a:t>Оцениваем, как все прошло</a:t>
            </a:r>
          </a:p>
        </p:txBody>
      </p:sp>
      <p:sp>
        <p:nvSpPr>
          <p:cNvPr id="3" name="Объект 2"/>
          <p:cNvSpPr>
            <a:spLocks noGrp="1"/>
          </p:cNvSpPr>
          <p:nvPr>
            <p:ph idx="1"/>
          </p:nvPr>
        </p:nvSpPr>
        <p:spPr/>
        <p:txBody>
          <a:bodyPr>
            <a:normAutofit fontScale="70000" lnSpcReduction="20000"/>
          </a:bodyPr>
          <a:lstStyle/>
          <a:p>
            <a:pPr algn="just"/>
            <a:r>
              <a:rPr lang="ru-RU" dirty="0"/>
              <a:t>Завершающий этап — подведение итогов. Ребенок опробовал один из вариантов решения проблемы и получил новый опыт. Важно подумать и оценить то, как все прошло. </a:t>
            </a:r>
            <a:endParaRPr lang="ru-RU" dirty="0" smtClean="0"/>
          </a:p>
          <a:p>
            <a:pPr algn="just"/>
            <a:r>
              <a:rPr lang="ru-RU" dirty="0" smtClean="0"/>
              <a:t>Вот </a:t>
            </a:r>
            <a:r>
              <a:rPr lang="ru-RU" dirty="0"/>
              <a:t>несколько вопросов для анализа произошедшего, которые вы можете задать ребенку: </a:t>
            </a:r>
            <a:endParaRPr lang="ru-RU" dirty="0" smtClean="0"/>
          </a:p>
          <a:p>
            <a:pPr algn="just"/>
            <a:r>
              <a:rPr lang="ru-RU" dirty="0" smtClean="0"/>
              <a:t>«</a:t>
            </a:r>
            <a:r>
              <a:rPr lang="ru-RU" dirty="0"/>
              <a:t>Что случилось?», </a:t>
            </a:r>
            <a:endParaRPr lang="ru-RU" dirty="0" smtClean="0"/>
          </a:p>
          <a:p>
            <a:pPr algn="just"/>
            <a:r>
              <a:rPr lang="ru-RU" dirty="0" smtClean="0"/>
              <a:t>«</a:t>
            </a:r>
            <a:r>
              <a:rPr lang="ru-RU" dirty="0"/>
              <a:t>Как ты справился с ситуацией</a:t>
            </a:r>
            <a:r>
              <a:rPr lang="ru-RU" dirty="0" smtClean="0"/>
              <a:t>?»,</a:t>
            </a:r>
          </a:p>
          <a:p>
            <a:pPr algn="just"/>
            <a:r>
              <a:rPr lang="ru-RU" dirty="0" smtClean="0"/>
              <a:t> </a:t>
            </a:r>
            <a:r>
              <a:rPr lang="ru-RU" dirty="0"/>
              <a:t>«Справился ли ты лучше, чем ожидал?», </a:t>
            </a:r>
            <a:endParaRPr lang="ru-RU" dirty="0" smtClean="0"/>
          </a:p>
          <a:p>
            <a:pPr algn="just"/>
            <a:r>
              <a:rPr lang="ru-RU" dirty="0" smtClean="0"/>
              <a:t>«</a:t>
            </a:r>
            <a:r>
              <a:rPr lang="ru-RU" dirty="0"/>
              <a:t>Смог ли ты повлиять на ситуацию?», </a:t>
            </a:r>
            <a:endParaRPr lang="ru-RU" dirty="0" smtClean="0"/>
          </a:p>
          <a:p>
            <a:pPr algn="just"/>
            <a:r>
              <a:rPr lang="ru-RU" dirty="0" smtClean="0"/>
              <a:t>«</a:t>
            </a:r>
            <a:r>
              <a:rPr lang="ru-RU" dirty="0"/>
              <a:t>Чему ты научился, реализовав свое решение?»</a:t>
            </a:r>
          </a:p>
          <a:p>
            <a:pPr algn="just"/>
            <a:r>
              <a:rPr lang="ru-RU" dirty="0" smtClean="0"/>
              <a:t>Если </a:t>
            </a:r>
            <a:r>
              <a:rPr lang="ru-RU" dirty="0"/>
              <a:t>все прошло не так хорошо, как планировал ребенок, помогите ему определить, возможно ли будет в следующий раз выбрать другое решение и какое. Не важно, удачно все сложилось или нет, ребенок заслуживает похвалы за то, что предпринял попытку самостоятельно решить проблему.</a:t>
            </a:r>
          </a:p>
        </p:txBody>
      </p:sp>
    </p:spTree>
    <p:extLst>
      <p:ext uri="{BB962C8B-B14F-4D97-AF65-F5344CB8AC3E}">
        <p14:creationId xmlns:p14="http://schemas.microsoft.com/office/powerpoint/2010/main" val="25463261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TotalTime>
  <Words>780</Words>
  <Application>Microsoft Office PowerPoint</Application>
  <PresentationFormat>Экран (4:3)</PresentationFormat>
  <Paragraphs>40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Office Theme</vt:lpstr>
      <vt:lpstr>Как научить детей решать свои проблемы</vt:lpstr>
      <vt:lpstr>Представьте, что ваш ребенок испытывает тревогу или чувствует себя подавленным. Что вы будете делать? Ощущая потребность помочь своему ребенку, многие родители стремятся решить его проблемы, но, по мнению психологов это может негативно сказаться на способности ребенка справляться со сложными ситуациями в будущем. Именно поэтому очень важно научить ребенка самостоятельности.</vt:lpstr>
      <vt:lpstr>Пошаговый подход к решению проблем</vt:lpstr>
      <vt:lpstr>Обозначаем проблему</vt:lpstr>
      <vt:lpstr>Придумываем как можно больше вариантов решения</vt:lpstr>
      <vt:lpstr>Презентация PowerPoint</vt:lpstr>
      <vt:lpstr>Ищем лучшее решение</vt:lpstr>
      <vt:lpstr> </vt:lpstr>
      <vt:lpstr>Принимаем решение и действуем!</vt:lpstr>
      <vt:lpstr>Оцениваем, как все прошло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Вера</cp:lastModifiedBy>
  <cp:revision>5</cp:revision>
  <dcterms:created xsi:type="dcterms:W3CDTF">2020-05-18T13:29:51Z</dcterms:created>
  <dcterms:modified xsi:type="dcterms:W3CDTF">2021-04-07T03:41:36Z</dcterms:modified>
</cp:coreProperties>
</file>