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6" r:id="rId1"/>
  </p:sldMasterIdLst>
  <p:sldIdLst>
    <p:sldId id="256" r:id="rId2"/>
    <p:sldId id="259" r:id="rId3"/>
    <p:sldId id="268" r:id="rId4"/>
    <p:sldId id="257" r:id="rId5"/>
    <p:sldId id="269" r:id="rId6"/>
    <p:sldId id="265" r:id="rId7"/>
    <p:sldId id="267" r:id="rId8"/>
    <p:sldId id="270" r:id="rId9"/>
    <p:sldId id="271" r:id="rId10"/>
    <p:sldId id="272" r:id="rId11"/>
    <p:sldId id="273" r:id="rId12"/>
    <p:sldId id="274" r:id="rId13"/>
    <p:sldId id="275" r:id="rId14"/>
    <p:sldId id="27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50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30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420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A61015F-7CC6-4D0A-9D87-873EA4C304CC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35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55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1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87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44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681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pPr/>
              <a:t>12/1/2020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8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73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52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64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1190" y="1902231"/>
            <a:ext cx="10435020" cy="2600696"/>
          </a:xfrm>
        </p:spPr>
        <p:txBody>
          <a:bodyPr/>
          <a:lstStyle/>
          <a:p>
            <a:pPr algn="ctr"/>
            <a:r>
              <a:rPr lang="ru-RU" sz="6600" dirty="0"/>
              <a:t>Профилактика безнадзорности  и правонарушений</a:t>
            </a:r>
            <a:br>
              <a:rPr lang="ru-RU" sz="6600" dirty="0"/>
            </a:b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260856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7382" y="1422779"/>
            <a:ext cx="6711696" cy="5020056"/>
          </a:xfrm>
        </p:spPr>
        <p:txBody>
          <a:bodyPr>
            <a:normAutofit/>
          </a:bodyPr>
          <a:lstStyle/>
          <a:p>
            <a:endParaRPr lang="ru-RU" sz="4000" b="1" i="1" dirty="0"/>
          </a:p>
          <a:p>
            <a:endParaRPr lang="ru-RU" sz="4000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02403" y="220084"/>
            <a:ext cx="7801653" cy="25727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Беспризорность </a:t>
            </a:r>
          </a:p>
          <a:p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– это социальное явление, при котором происходит отрыв детей  от семьи с утратой постоянного места жительства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E8F5DC-32EB-4E83-9F0D-751B538B2B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775" y="2982243"/>
            <a:ext cx="5127246" cy="3271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7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7382" y="1422779"/>
            <a:ext cx="6711696" cy="50200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000" dirty="0"/>
          </a:p>
          <a:p>
            <a:endParaRPr lang="ru-RU" sz="4000" dirty="0"/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51712" y="328915"/>
            <a:ext cx="6050423" cy="41004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Это надо запомнить…</a:t>
            </a:r>
          </a:p>
          <a:p>
            <a:pPr algn="ctr"/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Беспризорные и безнадзорные дети – дети, лишённые присмотра, внимания, заботы, положительного влияния со стороны родителей или лиц, из заменяющих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D84490-83FF-45EF-B8C8-0265F2DF76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4723" y="4667744"/>
            <a:ext cx="5458961" cy="1861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49AAB2-73D5-4174-853A-52AF974C5D9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5366" y="704674"/>
            <a:ext cx="3601644" cy="2592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3130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01923" y="305975"/>
            <a:ext cx="9087222" cy="4185077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200" dirty="0"/>
              <a:t>Безнадзорность- отсутствие контроля за поведением несовершеннолетнего вследствие неисполнения или ненадлежащего исполнения обязанностей по его воспитанию, обучению и (или) содержанию со стороны родителей или иных законных представителей либо должностных лиц.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6200EE-25F1-4A95-B1DD-56507FF818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276" y="4419807"/>
            <a:ext cx="5556724" cy="2325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041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95964" y="243280"/>
            <a:ext cx="6151420" cy="3244687"/>
          </a:xfrm>
        </p:spPr>
        <p:txBody>
          <a:bodyPr/>
          <a:lstStyle/>
          <a:p>
            <a:pPr algn="r"/>
            <a:r>
              <a:rPr lang="ru-RU" sz="4000" dirty="0"/>
              <a:t>признаки беспризорности и безнадзорности</a:t>
            </a:r>
            <a:br>
              <a:rPr lang="ru-RU" sz="4000" dirty="0"/>
            </a:br>
            <a:r>
              <a:rPr lang="ru-RU" sz="4000" dirty="0"/>
              <a:t>Несовершеннолетних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8AB2EF-4B70-48A8-8339-8C7A99031623}"/>
              </a:ext>
            </a:extLst>
          </p:cNvPr>
          <p:cNvSpPr txBox="1"/>
          <p:nvPr/>
        </p:nvSpPr>
        <p:spPr>
          <a:xfrm>
            <a:off x="377505" y="2280626"/>
            <a:ext cx="59897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cap="all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ea typeface="+mj-ea"/>
                <a:cs typeface="+mj-cs"/>
              </a:rPr>
              <a:t>Отсутствие заботы о ребёнке со стороны семьи</a:t>
            </a:r>
          </a:p>
          <a:p>
            <a:pPr marL="342900" indent="-342900">
              <a:buFontTx/>
              <a:buChar char="-"/>
            </a:pPr>
            <a:r>
              <a:rPr lang="ru-RU" sz="2000" cap="all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ea typeface="+mj-ea"/>
                <a:cs typeface="+mj-cs"/>
              </a:rPr>
              <a:t>  нарушение ребёнком установленных правил и норм</a:t>
            </a:r>
          </a:p>
          <a:p>
            <a:pPr marL="342900" indent="-342900">
              <a:buFontTx/>
              <a:buChar char="-"/>
            </a:pPr>
            <a:r>
              <a:rPr lang="ru-RU" sz="2000" cap="all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ea typeface="+mj-ea"/>
                <a:cs typeface="+mj-cs"/>
              </a:rPr>
              <a:t>Грубость, хамство, сквернословие</a:t>
            </a:r>
          </a:p>
          <a:p>
            <a:pPr marL="342900" indent="-342900">
              <a:buFontTx/>
              <a:buChar char="-"/>
            </a:pPr>
            <a:r>
              <a:rPr lang="ru-RU" sz="2000" cap="all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ea typeface="+mj-ea"/>
                <a:cs typeface="+mj-cs"/>
              </a:rPr>
              <a:t>Отсутствие увлечений, хобби</a:t>
            </a:r>
          </a:p>
          <a:p>
            <a:pPr marL="342900" indent="-342900">
              <a:buFontTx/>
              <a:buChar char="-"/>
            </a:pPr>
            <a:r>
              <a:rPr lang="ru-RU" sz="2000" cap="all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ea typeface="+mj-ea"/>
                <a:cs typeface="+mj-cs"/>
              </a:rPr>
              <a:t>Вредные привычки</a:t>
            </a:r>
          </a:p>
          <a:p>
            <a:pPr marL="342900" indent="-342900">
              <a:buFontTx/>
              <a:buChar char="-"/>
            </a:pPr>
            <a:r>
              <a:rPr lang="ru-RU" sz="2000" cap="all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ea typeface="+mj-ea"/>
                <a:cs typeface="+mj-cs"/>
              </a:rPr>
              <a:t>Пропуски уроков без уважительной причины</a:t>
            </a:r>
          </a:p>
          <a:p>
            <a:pPr marL="342900" indent="-342900">
              <a:buFontTx/>
              <a:buChar char="-"/>
            </a:pPr>
            <a:r>
              <a:rPr lang="ru-RU" sz="2000" cap="all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ea typeface="+mj-ea"/>
                <a:cs typeface="+mj-cs"/>
              </a:rPr>
              <a:t>Низкая успеваемость</a:t>
            </a:r>
          </a:p>
          <a:p>
            <a:pPr marL="342900" indent="-342900">
              <a:buFontTx/>
              <a:buChar char="-"/>
            </a:pPr>
            <a:r>
              <a:rPr lang="ru-RU" sz="2000" cap="all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ea typeface="+mj-ea"/>
                <a:cs typeface="+mj-cs"/>
              </a:rPr>
              <a:t>Неопрятный внешний вид</a:t>
            </a:r>
          </a:p>
          <a:p>
            <a:pPr marL="342900" indent="-342900">
              <a:buFontTx/>
              <a:buChar char="-"/>
            </a:pPr>
            <a:endParaRPr lang="ru-RU" sz="2000" cap="all" dirty="0">
              <a:blipFill dpi="0" rotWithShape="1">
                <a:blip r:embed="rId2"/>
                <a:srcRect/>
                <a:tile tx="6350" ty="-127000" sx="65000" sy="64000" flip="none" algn="tl"/>
              </a:blipFill>
              <a:ea typeface="+mj-ea"/>
              <a:cs typeface="+mj-cs"/>
            </a:endParaRPr>
          </a:p>
          <a:p>
            <a:pPr marL="342900" indent="-342900">
              <a:buFontTx/>
              <a:buChar char="-"/>
            </a:pPr>
            <a:endParaRPr lang="ru-RU" sz="2000" cap="all" dirty="0">
              <a:blipFill dpi="0" rotWithShape="1">
                <a:blip r:embed="rId2"/>
                <a:srcRect/>
                <a:tile tx="6350" ty="-127000" sx="65000" sy="64000" flip="none" algn="tl"/>
              </a:blipFill>
              <a:ea typeface="+mj-ea"/>
              <a:cs typeface="+mj-cs"/>
            </a:endParaRPr>
          </a:p>
          <a:p>
            <a:pPr marL="342900" indent="-342900">
              <a:buFontTx/>
              <a:buChar char="-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60856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3998" y="411061"/>
            <a:ext cx="9281160" cy="634621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За  последние  время  лет возросло   количество больных  наркоманией  среди несовершеннолетних</a:t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Ежегодно  выявляются  сотни тысяч уголовных  дел  с участием несовершеннолетних. </a:t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Около трети  из  них  совершены детьми, не  достигшими  возраста уголовной  ответственности.</a:t>
            </a:r>
            <a:br>
              <a:rPr lang="ru-RU" sz="3600" dirty="0"/>
            </a:b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551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11439" y="1092528"/>
            <a:ext cx="4904510" cy="3966359"/>
          </a:xfrm>
        </p:spPr>
        <p:txBody>
          <a:bodyPr/>
          <a:lstStyle/>
          <a:p>
            <a:pPr algn="ctr"/>
            <a:r>
              <a:rPr lang="ru-RU" sz="6000" dirty="0"/>
              <a:t>Не проходите  мимо</a:t>
            </a:r>
          </a:p>
        </p:txBody>
      </p:sp>
      <p:pic>
        <p:nvPicPr>
          <p:cNvPr id="5" name="Рисунок 4" descr="https://demotivators.to/media/posters/817/938395_myi-ischem-blizkih-v-tolpe-chuzhih.jpg"/>
          <p:cNvPicPr/>
          <p:nvPr/>
        </p:nvPicPr>
        <p:blipFill>
          <a:blip r:embed="rId2"/>
          <a:srcRect b="5742"/>
          <a:stretch>
            <a:fillRect/>
          </a:stretch>
        </p:blipFill>
        <p:spPr bwMode="auto">
          <a:xfrm>
            <a:off x="372170" y="688769"/>
            <a:ext cx="6266137" cy="589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0274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6925" y="665018"/>
            <a:ext cx="9604067" cy="5807034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  <a:t>Необходимо информировать</a:t>
            </a:r>
            <a:b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- Прокуратуру –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о нарушениях прав и свобод несовершеннолетних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;</a:t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- КДН –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о нарушенных правах несовершеннолетних на труд, жилище и пр.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опеку и попечительство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– о выявлении несовершеннолетних, оставшихся без попечения родителей;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органы социальной защиты –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о несовершеннолетних, нуждающихся в помощи государства, о семьях, находящихся в социально опасном положении; 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551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25039" y="1111318"/>
            <a:ext cx="10388605" cy="420882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400" b="1" u="sng" dirty="0">
                <a:solidFill>
                  <a:schemeClr val="tx1"/>
                </a:solidFill>
              </a:rPr>
              <a:t>Правонарушение</a:t>
            </a:r>
            <a:r>
              <a:rPr lang="ru-RU" sz="4400" dirty="0">
                <a:solidFill>
                  <a:srgbClr val="FF0000"/>
                </a:solidFill>
              </a:rPr>
              <a:t> </a:t>
            </a:r>
            <a:r>
              <a:rPr lang="ru-RU" sz="4400" dirty="0">
                <a:solidFill>
                  <a:srgbClr val="0070C0"/>
                </a:solidFill>
              </a:rPr>
              <a:t>– это антиобщественное  деяние, причиняющее  вред  обществу, запрещённое  законом  и влекущее  наказание.</a:t>
            </a:r>
            <a:endParaRPr lang="ru-RU" sz="4400" dirty="0"/>
          </a:p>
        </p:txBody>
      </p:sp>
      <p:sp>
        <p:nvSpPr>
          <p:cNvPr id="1026" name="AutoShape 2" descr="1.&amp;CHcy;&amp;tcy;&amp;ocy; &amp;tcy;&amp;acy;&amp;kcy;&amp;ocy;&amp;iecy; &amp;pcy;&amp;rcy;&amp;acy;&amp;vcy;&amp;ocy;&amp;ncy;&amp;acy;&amp;rcy;&amp;ucy;&amp;shcy;&amp;iecy;&amp;ncy;&amp;icy;&amp;iecy;? &amp;Pcy;&amp;Rcy;&amp;Acy;&amp;Vcy;&amp;Ocy;&amp;Ncy;&amp;Acy;&amp;Rcy;&amp;Ucy;&amp;SHcy;&amp;IEcy;&amp;Ncy;&amp;Icy;&amp;IEcy; –  &amp;Ecy;&amp;Tcy;&amp;Ocy; &amp;Acy;&amp;Ncy;&amp;Tcy;&amp;Icy;&amp;Ocy;&amp;Bcy;&amp;SHCHcy;&amp;IEcy;&amp;Scy;&amp;Tcy;&amp;Vcy;&amp;IEcy;&amp;Ncy;&amp;Ncy;&amp;Ocy;&amp;IEcy; &amp;Dcy;&amp;IEcy;&amp;YAcy;&amp;Ncy;&amp;Icy;&amp;IEcy;, &amp;Pcy;&amp;Rcy;&amp;Icy;&amp;CHcy;&amp;Icy;&amp;Ncy;&amp;YAcy;&amp;YUcy;&amp;SHCHcy;&amp;IEcy;&amp;IEcy; &amp;Vcy;&amp;Rcy;&amp;IEcy;&amp;Dcy; &amp;Ocy;&amp;Bcy;&amp;SHCHcy;&amp;IEcy;&amp;Scy;&amp;Tcy;&amp;Vcy;&amp;Ucy;, &amp;Zcy;&amp;Acy;&amp;Pcy;&amp;Rcy;&amp;IEcy;&amp;SHCHcy;&amp;IOcy;&amp;Ncy;&amp;Ncy;&amp;Ocy;&amp;IEcy; &amp;Zcy;&amp;Acy;&amp;Kcy;&amp;Ocy;&amp;Ncy;&amp;Ocy;&amp;Mcy; &amp;Icy; &amp;Vcy;&amp;Lcy;&amp;IEcy;&amp;Kcy;&amp;Ucy;&amp;SHCHcy;&amp;IEcy;&amp;IEcy; &amp;Ncy;&amp;Acy;&amp;Kcy;&amp;Acy;&amp;Zcy;&amp;Acy;&amp;Ncy;&amp;Icy;&amp;IEcy;. "/>
          <p:cNvSpPr>
            <a:spLocks noChangeAspect="1" noChangeArrowheads="1"/>
          </p:cNvSpPr>
          <p:nvPr/>
        </p:nvSpPr>
        <p:spPr bwMode="auto">
          <a:xfrm>
            <a:off x="155575" y="-2925763"/>
            <a:ext cx="6096000" cy="609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412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25039" y="1111318"/>
            <a:ext cx="10388605" cy="420882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400" b="1" u="sng" dirty="0">
                <a:solidFill>
                  <a:schemeClr val="tx1"/>
                </a:solidFill>
              </a:rPr>
              <a:t>закон</a:t>
            </a:r>
            <a:r>
              <a:rPr lang="ru-RU" sz="4400" dirty="0">
                <a:solidFill>
                  <a:srgbClr val="FF0000"/>
                </a:solidFill>
              </a:rPr>
              <a:t> </a:t>
            </a:r>
            <a:r>
              <a:rPr lang="ru-RU" sz="4400" dirty="0">
                <a:solidFill>
                  <a:srgbClr val="0070C0"/>
                </a:solidFill>
              </a:rPr>
              <a:t>– это нормативный акт (документ), принятый высшим органом государственной власти в установленном конституцией порядке .</a:t>
            </a:r>
            <a:endParaRPr lang="ru-RU" sz="4400" dirty="0"/>
          </a:p>
        </p:txBody>
      </p:sp>
      <p:sp>
        <p:nvSpPr>
          <p:cNvPr id="1026" name="AutoShape 2" descr="1.&amp;CHcy;&amp;tcy;&amp;ocy; &amp;tcy;&amp;acy;&amp;kcy;&amp;ocy;&amp;iecy; &amp;pcy;&amp;rcy;&amp;acy;&amp;vcy;&amp;ocy;&amp;ncy;&amp;acy;&amp;rcy;&amp;ucy;&amp;shcy;&amp;iecy;&amp;ncy;&amp;icy;&amp;iecy;? &amp;Pcy;&amp;Rcy;&amp;Acy;&amp;Vcy;&amp;Ocy;&amp;Ncy;&amp;Acy;&amp;Rcy;&amp;Ucy;&amp;SHcy;&amp;IEcy;&amp;Ncy;&amp;Icy;&amp;IEcy; –  &amp;Ecy;&amp;Tcy;&amp;Ocy; &amp;Acy;&amp;Ncy;&amp;Tcy;&amp;Icy;&amp;Ocy;&amp;Bcy;&amp;SHCHcy;&amp;IEcy;&amp;Scy;&amp;Tcy;&amp;Vcy;&amp;IEcy;&amp;Ncy;&amp;Ncy;&amp;Ocy;&amp;IEcy; &amp;Dcy;&amp;IEcy;&amp;YAcy;&amp;Ncy;&amp;Icy;&amp;IEcy;, &amp;Pcy;&amp;Rcy;&amp;Icy;&amp;CHcy;&amp;Icy;&amp;Ncy;&amp;YAcy;&amp;YUcy;&amp;SHCHcy;&amp;IEcy;&amp;IEcy; &amp;Vcy;&amp;Rcy;&amp;IEcy;&amp;Dcy; &amp;Ocy;&amp;Bcy;&amp;SHCHcy;&amp;IEcy;&amp;Scy;&amp;Tcy;&amp;Vcy;&amp;Ucy;, &amp;Zcy;&amp;Acy;&amp;Pcy;&amp;Rcy;&amp;IEcy;&amp;SHCHcy;&amp;IOcy;&amp;Ncy;&amp;Ncy;&amp;Ocy;&amp;IEcy; &amp;Zcy;&amp;Acy;&amp;Kcy;&amp;Ocy;&amp;Ncy;&amp;Ocy;&amp;Mcy; &amp;Icy; &amp;Vcy;&amp;Lcy;&amp;IEcy;&amp;Kcy;&amp;Ucy;&amp;SHCHcy;&amp;IEcy;&amp;IEcy; &amp;Ncy;&amp;Acy;&amp;Kcy;&amp;Acy;&amp;Zcy;&amp;Acy;&amp;Ncy;&amp;Icy;&amp;IEcy;. "/>
          <p:cNvSpPr>
            <a:spLocks noChangeAspect="1" noChangeArrowheads="1"/>
          </p:cNvSpPr>
          <p:nvPr/>
        </p:nvSpPr>
        <p:spPr bwMode="auto">
          <a:xfrm>
            <a:off x="155575" y="-2925763"/>
            <a:ext cx="6096000" cy="609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412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3139" y="1111318"/>
            <a:ext cx="11350506" cy="420882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000" b="1" dirty="0">
                <a:solidFill>
                  <a:srgbClr val="002060"/>
                </a:solidFill>
              </a:rPr>
              <a:t>юридическая  ответственность</a:t>
            </a:r>
            <a:br>
              <a:rPr lang="ru-RU" sz="4000" dirty="0">
                <a:solidFill>
                  <a:srgbClr val="FF0000"/>
                </a:solidFill>
              </a:rPr>
            </a:br>
            <a:br>
              <a:rPr lang="ru-RU" sz="4400" dirty="0">
                <a:solidFill>
                  <a:srgbClr val="FF0000"/>
                </a:solidFill>
              </a:rPr>
            </a:br>
            <a:r>
              <a:rPr lang="ru-RU" sz="4400" b="1" u="sng" dirty="0">
                <a:solidFill>
                  <a:schemeClr val="tx1"/>
                </a:solidFill>
              </a:rPr>
              <a:t>уголовная</a:t>
            </a:r>
            <a:br>
              <a:rPr lang="ru-RU" sz="4400" b="1" u="sng" dirty="0">
                <a:solidFill>
                  <a:schemeClr val="tx1"/>
                </a:solidFill>
              </a:rPr>
            </a:br>
            <a:br>
              <a:rPr lang="ru-RU" sz="4400" b="1" u="sng" dirty="0">
                <a:solidFill>
                  <a:schemeClr val="tx1"/>
                </a:solidFill>
              </a:rPr>
            </a:br>
            <a:r>
              <a:rPr lang="ru-RU" sz="4400" b="1" u="sng" dirty="0">
                <a:solidFill>
                  <a:schemeClr val="tx1"/>
                </a:solidFill>
              </a:rPr>
              <a:t>административная</a:t>
            </a:r>
            <a:br>
              <a:rPr lang="ru-RU" sz="4400" b="1" u="sng" dirty="0">
                <a:solidFill>
                  <a:schemeClr val="tx1"/>
                </a:solidFill>
              </a:rPr>
            </a:br>
            <a:br>
              <a:rPr lang="ru-RU" sz="4400" b="1" u="sng" dirty="0">
                <a:solidFill>
                  <a:schemeClr val="tx1"/>
                </a:solidFill>
              </a:rPr>
            </a:br>
            <a:r>
              <a:rPr lang="ru-RU" sz="4400" b="1" u="sng" dirty="0">
                <a:solidFill>
                  <a:schemeClr val="tx1"/>
                </a:solidFill>
              </a:rPr>
              <a:t>дисциплинарная</a:t>
            </a:r>
            <a:br>
              <a:rPr lang="ru-RU" sz="4400" b="1" u="sng" dirty="0">
                <a:solidFill>
                  <a:schemeClr val="tx1"/>
                </a:solidFill>
              </a:rPr>
            </a:br>
            <a:br>
              <a:rPr lang="ru-RU" sz="4400" b="1" u="sng" dirty="0">
                <a:solidFill>
                  <a:schemeClr val="tx1"/>
                </a:solidFill>
              </a:rPr>
            </a:br>
            <a:r>
              <a:rPr lang="ru-RU" sz="4400" b="1" u="sng" dirty="0">
                <a:solidFill>
                  <a:schemeClr val="tx1"/>
                </a:solidFill>
              </a:rPr>
              <a:t>гражданско-правовая</a:t>
            </a:r>
            <a:endParaRPr lang="ru-RU" sz="4400" dirty="0"/>
          </a:p>
        </p:txBody>
      </p:sp>
      <p:sp>
        <p:nvSpPr>
          <p:cNvPr id="1026" name="AutoShape 2" descr="1.&amp;CHcy;&amp;tcy;&amp;ocy; &amp;tcy;&amp;acy;&amp;kcy;&amp;ocy;&amp;iecy; &amp;pcy;&amp;rcy;&amp;acy;&amp;vcy;&amp;ocy;&amp;ncy;&amp;acy;&amp;rcy;&amp;ucy;&amp;shcy;&amp;iecy;&amp;ncy;&amp;icy;&amp;iecy;? &amp;Pcy;&amp;Rcy;&amp;Acy;&amp;Vcy;&amp;Ocy;&amp;Ncy;&amp;Acy;&amp;Rcy;&amp;Ucy;&amp;SHcy;&amp;IEcy;&amp;Ncy;&amp;Icy;&amp;IEcy; –  &amp;Ecy;&amp;Tcy;&amp;Ocy; &amp;Acy;&amp;Ncy;&amp;Tcy;&amp;Icy;&amp;Ocy;&amp;Bcy;&amp;SHCHcy;&amp;IEcy;&amp;Scy;&amp;Tcy;&amp;Vcy;&amp;IEcy;&amp;Ncy;&amp;Ncy;&amp;Ocy;&amp;IEcy; &amp;Dcy;&amp;IEcy;&amp;YAcy;&amp;Ncy;&amp;Icy;&amp;IEcy;, &amp;Pcy;&amp;Rcy;&amp;Icy;&amp;CHcy;&amp;Icy;&amp;Ncy;&amp;YAcy;&amp;YUcy;&amp;SHCHcy;&amp;IEcy;&amp;IEcy; &amp;Vcy;&amp;Rcy;&amp;IEcy;&amp;Dcy; &amp;Ocy;&amp;Bcy;&amp;SHCHcy;&amp;IEcy;&amp;Scy;&amp;Tcy;&amp;Vcy;&amp;Ucy;, &amp;Zcy;&amp;Acy;&amp;Pcy;&amp;Rcy;&amp;IEcy;&amp;SHCHcy;&amp;IOcy;&amp;Ncy;&amp;Ncy;&amp;Ocy;&amp;IEcy; &amp;Zcy;&amp;Acy;&amp;Kcy;&amp;Ocy;&amp;Ncy;&amp;Ocy;&amp;Mcy; &amp;Icy; &amp;Vcy;&amp;Lcy;&amp;IEcy;&amp;Kcy;&amp;Ucy;&amp;SHCHcy;&amp;IEcy;&amp;IEcy; &amp;Ncy;&amp;Acy;&amp;Kcy;&amp;Acy;&amp;Zcy;&amp;Acy;&amp;Ncy;&amp;Icy;&amp;IEcy;. "/>
          <p:cNvSpPr>
            <a:spLocks noChangeAspect="1" noChangeArrowheads="1"/>
          </p:cNvSpPr>
          <p:nvPr/>
        </p:nvSpPr>
        <p:spPr bwMode="auto">
          <a:xfrm>
            <a:off x="155575" y="-2925763"/>
            <a:ext cx="6096000" cy="609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412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6894" y="517552"/>
            <a:ext cx="11124875" cy="506385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4400" dirty="0">
                <a:solidFill>
                  <a:srgbClr val="FF0000"/>
                </a:solidFill>
              </a:rPr>
              <a:t> </a:t>
            </a:r>
            <a:r>
              <a:rPr lang="ru-RU" sz="4400" b="1" dirty="0">
                <a:solidFill>
                  <a:srgbClr val="002060"/>
                </a:solidFill>
              </a:rPr>
              <a:t>правонарушения</a:t>
            </a:r>
            <a:br>
              <a:rPr lang="ru-RU" sz="4400" dirty="0">
                <a:solidFill>
                  <a:srgbClr val="FF0000"/>
                </a:solidFill>
              </a:rPr>
            </a:br>
            <a:r>
              <a:rPr lang="ru-RU" sz="3600" b="1" u="sng" dirty="0">
                <a:solidFill>
                  <a:schemeClr val="tx1"/>
                </a:solidFill>
              </a:rPr>
              <a:t>хулиганство</a:t>
            </a:r>
            <a:r>
              <a:rPr lang="ru-RU" sz="4400" b="1" u="sng" dirty="0">
                <a:solidFill>
                  <a:schemeClr val="tx1"/>
                </a:solidFill>
              </a:rPr>
              <a:t> </a:t>
            </a:r>
            <a:r>
              <a:rPr lang="ru-RU" sz="4400" b="1" dirty="0">
                <a:solidFill>
                  <a:schemeClr val="tx1"/>
                </a:solidFill>
              </a:rPr>
              <a:t>– </a:t>
            </a:r>
            <a:r>
              <a:rPr lang="ru-RU" sz="3200" dirty="0">
                <a:solidFill>
                  <a:srgbClr val="0070C0"/>
                </a:solidFill>
              </a:rPr>
              <a:t>ст. 213 УК РФ</a:t>
            </a:r>
            <a:br>
              <a:rPr lang="ru-RU" sz="44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 </a:t>
            </a:r>
            <a:r>
              <a:rPr lang="ru-RU" sz="3600" b="1" u="sng" dirty="0">
                <a:solidFill>
                  <a:schemeClr val="tx1"/>
                </a:solidFill>
              </a:rPr>
              <a:t>распитие спиртных напитков </a:t>
            </a:r>
            <a:r>
              <a:rPr lang="ru-RU" sz="3600" b="1" dirty="0">
                <a:solidFill>
                  <a:schemeClr val="tx1"/>
                </a:solidFill>
              </a:rPr>
              <a:t>– </a:t>
            </a:r>
            <a:r>
              <a:rPr lang="ru-RU" sz="3200" dirty="0">
                <a:solidFill>
                  <a:srgbClr val="0070C0"/>
                </a:solidFill>
              </a:rPr>
              <a:t>ст. 162 УК РФ </a:t>
            </a:r>
            <a:r>
              <a:rPr lang="ru-RU" sz="3600" b="1" u="sng" dirty="0">
                <a:solidFill>
                  <a:schemeClr val="tx1"/>
                </a:solidFill>
              </a:rPr>
              <a:t>вымогательство</a:t>
            </a:r>
            <a:r>
              <a:rPr lang="ru-RU" sz="4400" b="1" u="sng" dirty="0">
                <a:solidFill>
                  <a:schemeClr val="tx1"/>
                </a:solidFill>
              </a:rPr>
              <a:t> </a:t>
            </a:r>
            <a:r>
              <a:rPr lang="ru-RU" sz="4400" b="1" dirty="0">
                <a:solidFill>
                  <a:schemeClr val="tx1"/>
                </a:solidFill>
              </a:rPr>
              <a:t>– </a:t>
            </a:r>
            <a:r>
              <a:rPr lang="ru-RU" sz="3200" dirty="0">
                <a:solidFill>
                  <a:srgbClr val="0070C0"/>
                </a:solidFill>
              </a:rPr>
              <a:t>ст. 163 УК РФ </a:t>
            </a:r>
            <a:br>
              <a:rPr lang="ru-RU" sz="4400" dirty="0">
                <a:solidFill>
                  <a:srgbClr val="0070C0"/>
                </a:solidFill>
              </a:rPr>
            </a:br>
            <a:r>
              <a:rPr lang="ru-RU" sz="3600" b="1" u="sng" dirty="0">
                <a:solidFill>
                  <a:schemeClr val="tx1"/>
                </a:solidFill>
              </a:rPr>
              <a:t>заведомо  ложное  сообщение  об  акте терроризма </a:t>
            </a:r>
            <a:r>
              <a:rPr lang="ru-RU" sz="4400" b="1" dirty="0">
                <a:solidFill>
                  <a:schemeClr val="tx1"/>
                </a:solidFill>
              </a:rPr>
              <a:t>– </a:t>
            </a:r>
            <a:r>
              <a:rPr lang="ru-RU" sz="3200" dirty="0">
                <a:solidFill>
                  <a:srgbClr val="0070C0"/>
                </a:solidFill>
              </a:rPr>
              <a:t>ст. 207 УК РФ</a:t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b="1" u="sng" dirty="0">
                <a:solidFill>
                  <a:schemeClr val="tx1"/>
                </a:solidFill>
              </a:rPr>
              <a:t> хищение личного имущества</a:t>
            </a:r>
            <a:r>
              <a:rPr lang="ru-RU" sz="4400" b="1" u="sng" dirty="0">
                <a:solidFill>
                  <a:schemeClr val="tx1"/>
                </a:solidFill>
              </a:rPr>
              <a:t> </a:t>
            </a:r>
            <a:r>
              <a:rPr lang="ru-RU" sz="4400" b="1" dirty="0">
                <a:solidFill>
                  <a:schemeClr val="tx1"/>
                </a:solidFill>
              </a:rPr>
              <a:t>– </a:t>
            </a:r>
            <a:r>
              <a:rPr lang="ru-RU" sz="3200" dirty="0">
                <a:solidFill>
                  <a:srgbClr val="0070C0"/>
                </a:solidFill>
              </a:rPr>
              <a:t>ст. 158 УК РФ </a:t>
            </a:r>
            <a:endParaRPr lang="ru-RU" sz="3200" dirty="0"/>
          </a:p>
        </p:txBody>
      </p:sp>
      <p:sp>
        <p:nvSpPr>
          <p:cNvPr id="1026" name="AutoShape 2" descr="1.&amp;CHcy;&amp;tcy;&amp;ocy; &amp;tcy;&amp;acy;&amp;kcy;&amp;ocy;&amp;iecy; &amp;pcy;&amp;rcy;&amp;acy;&amp;vcy;&amp;ocy;&amp;ncy;&amp;acy;&amp;rcy;&amp;ucy;&amp;shcy;&amp;iecy;&amp;ncy;&amp;icy;&amp;iecy;? &amp;Pcy;&amp;Rcy;&amp;Acy;&amp;Vcy;&amp;Ocy;&amp;Ncy;&amp;Acy;&amp;Rcy;&amp;Ucy;&amp;SHcy;&amp;IEcy;&amp;Ncy;&amp;Icy;&amp;IEcy; –  &amp;Ecy;&amp;Tcy;&amp;Ocy; &amp;Acy;&amp;Ncy;&amp;Tcy;&amp;Icy;&amp;Ocy;&amp;Bcy;&amp;SHCHcy;&amp;IEcy;&amp;Scy;&amp;Tcy;&amp;Vcy;&amp;IEcy;&amp;Ncy;&amp;Ncy;&amp;Ocy;&amp;IEcy; &amp;Dcy;&amp;IEcy;&amp;YAcy;&amp;Ncy;&amp;Icy;&amp;IEcy;, &amp;Pcy;&amp;Rcy;&amp;Icy;&amp;CHcy;&amp;Icy;&amp;Ncy;&amp;YAcy;&amp;YUcy;&amp;SHCHcy;&amp;IEcy;&amp;IEcy; &amp;Vcy;&amp;Rcy;&amp;IEcy;&amp;Dcy; &amp;Ocy;&amp;Bcy;&amp;SHCHcy;&amp;IEcy;&amp;Scy;&amp;Tcy;&amp;Vcy;&amp;Ucy;, &amp;Zcy;&amp;Acy;&amp;Pcy;&amp;Rcy;&amp;IEcy;&amp;SHCHcy;&amp;IOcy;&amp;Ncy;&amp;Ncy;&amp;Ocy;&amp;IEcy; &amp;Zcy;&amp;Acy;&amp;Kcy;&amp;Ocy;&amp;Ncy;&amp;Ocy;&amp;Mcy; &amp;Icy; &amp;Vcy;&amp;Lcy;&amp;IEcy;&amp;Kcy;&amp;Ucy;&amp;SHCHcy;&amp;IEcy;&amp;IEcy; &amp;Ncy;&amp;Acy;&amp;Kcy;&amp;Acy;&amp;Zcy;&amp;Acy;&amp;Ncy;&amp;Icy;&amp;IEcy;. "/>
          <p:cNvSpPr>
            <a:spLocks noChangeAspect="1" noChangeArrowheads="1"/>
          </p:cNvSpPr>
          <p:nvPr/>
        </p:nvSpPr>
        <p:spPr bwMode="auto">
          <a:xfrm>
            <a:off x="262453" y="-3048001"/>
            <a:ext cx="6096000" cy="609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412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66984" y="122237"/>
            <a:ext cx="10388605" cy="445324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200" b="1" dirty="0">
                <a:solidFill>
                  <a:srgbClr val="002060"/>
                </a:solidFill>
              </a:rPr>
              <a:t>Чем «очевидец» отличается от «свидетеля»:</a:t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002060"/>
                </a:solidFill>
              </a:rPr>
              <a:t>очевидец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>
                <a:solidFill>
                  <a:srgbClr val="002060"/>
                </a:solidFill>
              </a:rPr>
              <a:t>–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не несёт ответственности за свои слова. Он говорит о том, что видел, поэтому может сказать неправду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rgbClr val="002060"/>
                </a:solidFill>
              </a:rPr>
              <a:t>свидетель</a:t>
            </a:r>
            <a:r>
              <a:rPr lang="ru-RU" sz="2800" dirty="0">
                <a:solidFill>
                  <a:srgbClr val="0070C0"/>
                </a:solidFill>
              </a:rPr>
              <a:t> – </a:t>
            </a:r>
            <a:r>
              <a:rPr lang="ru-RU" sz="2800" b="1" dirty="0">
                <a:solidFill>
                  <a:schemeClr val="tx1"/>
                </a:solidFill>
              </a:rPr>
              <a:t>лицо, на которое указал подозреваемый или потерпевший. 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Он несёт уголовную ответственность за дачу ложных показаний</a:t>
            </a:r>
            <a:endParaRPr lang="ru-RU" sz="2800" dirty="0"/>
          </a:p>
        </p:txBody>
      </p:sp>
      <p:sp>
        <p:nvSpPr>
          <p:cNvPr id="1026" name="AutoShape 2" descr="1.&amp;CHcy;&amp;tcy;&amp;ocy; &amp;tcy;&amp;acy;&amp;kcy;&amp;ocy;&amp;iecy; &amp;pcy;&amp;rcy;&amp;acy;&amp;vcy;&amp;ocy;&amp;ncy;&amp;acy;&amp;rcy;&amp;ucy;&amp;shcy;&amp;iecy;&amp;ncy;&amp;icy;&amp;iecy;? &amp;Pcy;&amp;Rcy;&amp;Acy;&amp;Vcy;&amp;Ocy;&amp;Ncy;&amp;Acy;&amp;Rcy;&amp;Ucy;&amp;SHcy;&amp;IEcy;&amp;Ncy;&amp;Icy;&amp;IEcy; –  &amp;Ecy;&amp;Tcy;&amp;Ocy; &amp;Acy;&amp;Ncy;&amp;Tcy;&amp;Icy;&amp;Ocy;&amp;Bcy;&amp;SHCHcy;&amp;IEcy;&amp;Scy;&amp;Tcy;&amp;Vcy;&amp;IEcy;&amp;Ncy;&amp;Ncy;&amp;Ocy;&amp;IEcy; &amp;Dcy;&amp;IEcy;&amp;YAcy;&amp;Ncy;&amp;Icy;&amp;IEcy;, &amp;Pcy;&amp;Rcy;&amp;Icy;&amp;CHcy;&amp;Icy;&amp;Ncy;&amp;YAcy;&amp;YUcy;&amp;SHCHcy;&amp;IEcy;&amp;IEcy; &amp;Vcy;&amp;Rcy;&amp;IEcy;&amp;Dcy; &amp;Ocy;&amp;Bcy;&amp;SHCHcy;&amp;IEcy;&amp;Scy;&amp;Tcy;&amp;Vcy;&amp;Ucy;, &amp;Zcy;&amp;Acy;&amp;Pcy;&amp;Rcy;&amp;IEcy;&amp;SHCHcy;&amp;IOcy;&amp;Ncy;&amp;Ncy;&amp;Ocy;&amp;IEcy; &amp;Zcy;&amp;Acy;&amp;Kcy;&amp;Ocy;&amp;Ncy;&amp;Ocy;&amp;Mcy; &amp;Icy; &amp;Vcy;&amp;Lcy;&amp;IEcy;&amp;Kcy;&amp;Ucy;&amp;SHCHcy;&amp;IEcy;&amp;IEcy; &amp;Ncy;&amp;Acy;&amp;Kcy;&amp;Acy;&amp;Zcy;&amp;Acy;&amp;Ncy;&amp;Icy;&amp;IEcy;. "/>
          <p:cNvSpPr>
            <a:spLocks noChangeAspect="1" noChangeArrowheads="1"/>
          </p:cNvSpPr>
          <p:nvPr/>
        </p:nvSpPr>
        <p:spPr bwMode="auto">
          <a:xfrm>
            <a:off x="155575" y="-2925763"/>
            <a:ext cx="6096000" cy="609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412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50206" y="1015815"/>
            <a:ext cx="10388605" cy="534389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200" b="1" dirty="0">
                <a:solidFill>
                  <a:srgbClr val="002060"/>
                </a:solidFill>
              </a:rPr>
              <a:t>Если несовершеннолетний доставлен в отделение полиции: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1.  дежурный должен немедленно сообщить о задержании родителям. 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2. в случае совершения незначительного правонарушение, должны опустить после составления протокола.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3. если правонарушение более серьёзное, могут задержать не более, чем на 3 часа.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4. несовершеннолетнего не имеют права помещать в </a:t>
            </a:r>
            <a:r>
              <a:rPr lang="ru-RU" sz="2800" b="1" dirty="0" err="1">
                <a:solidFill>
                  <a:schemeClr val="tx1"/>
                </a:solidFill>
              </a:rPr>
              <a:t>кпз</a:t>
            </a:r>
            <a:r>
              <a:rPr lang="ru-RU" sz="2800" b="1" dirty="0">
                <a:solidFill>
                  <a:schemeClr val="tx1"/>
                </a:solidFill>
              </a:rPr>
              <a:t>, если в там уже находятся взрослые.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5. следственные действия с несовершеннолетним должны проводится в присутствии родителя (законного представителя), </a:t>
            </a:r>
            <a:r>
              <a:rPr lang="ru-RU" sz="2800" b="1">
                <a:solidFill>
                  <a:schemeClr val="tx1"/>
                </a:solidFill>
              </a:rPr>
              <a:t>Педагога, адвоката</a:t>
            </a:r>
            <a:r>
              <a:rPr lang="ru-RU" sz="2800" b="1" dirty="0">
                <a:solidFill>
                  <a:schemeClr val="tx1"/>
                </a:solidFill>
              </a:rPr>
              <a:t>.</a:t>
            </a:r>
            <a:br>
              <a:rPr lang="ru-RU" sz="2800" b="1" dirty="0">
                <a:solidFill>
                  <a:schemeClr val="tx1"/>
                </a:solidFill>
              </a:rPr>
            </a:br>
            <a:endParaRPr lang="ru-RU" sz="2800" dirty="0"/>
          </a:p>
        </p:txBody>
      </p:sp>
      <p:sp>
        <p:nvSpPr>
          <p:cNvPr id="1026" name="AutoShape 2" descr="1.&amp;CHcy;&amp;tcy;&amp;ocy; &amp;tcy;&amp;acy;&amp;kcy;&amp;ocy;&amp;iecy; &amp;pcy;&amp;rcy;&amp;acy;&amp;vcy;&amp;ocy;&amp;ncy;&amp;acy;&amp;rcy;&amp;ucy;&amp;shcy;&amp;iecy;&amp;ncy;&amp;icy;&amp;iecy;? &amp;Pcy;&amp;Rcy;&amp;Acy;&amp;Vcy;&amp;Ocy;&amp;Ncy;&amp;Acy;&amp;Rcy;&amp;Ucy;&amp;SHcy;&amp;IEcy;&amp;Ncy;&amp;Icy;&amp;IEcy; –  &amp;Ecy;&amp;Tcy;&amp;Ocy; &amp;Acy;&amp;Ncy;&amp;Tcy;&amp;Icy;&amp;Ocy;&amp;Bcy;&amp;SHCHcy;&amp;IEcy;&amp;Scy;&amp;Tcy;&amp;Vcy;&amp;IEcy;&amp;Ncy;&amp;Ncy;&amp;Ocy;&amp;IEcy; &amp;Dcy;&amp;IEcy;&amp;YAcy;&amp;Ncy;&amp;Icy;&amp;IEcy;, &amp;Pcy;&amp;Rcy;&amp;Icy;&amp;CHcy;&amp;Icy;&amp;Ncy;&amp;YAcy;&amp;YUcy;&amp;SHCHcy;&amp;IEcy;&amp;IEcy; &amp;Vcy;&amp;Rcy;&amp;IEcy;&amp;Dcy; &amp;Ocy;&amp;Bcy;&amp;SHCHcy;&amp;IEcy;&amp;Scy;&amp;Tcy;&amp;Vcy;&amp;Ucy;, &amp;Zcy;&amp;Acy;&amp;Pcy;&amp;Rcy;&amp;IEcy;&amp;SHCHcy;&amp;IOcy;&amp;Ncy;&amp;Ncy;&amp;Ocy;&amp;IEcy; &amp;Zcy;&amp;Acy;&amp;Kcy;&amp;Ocy;&amp;Ncy;&amp;Ocy;&amp;Mcy; &amp;Icy; &amp;Vcy;&amp;Lcy;&amp;IEcy;&amp;Kcy;&amp;Ucy;&amp;SHCHcy;&amp;IEcy;&amp;IEcy; &amp;Ncy;&amp;Acy;&amp;Kcy;&amp;Acy;&amp;Zcy;&amp;Acy;&amp;Ncy;&amp;Icy;&amp;IEcy;. "/>
          <p:cNvSpPr>
            <a:spLocks noChangeAspect="1" noChangeArrowheads="1"/>
          </p:cNvSpPr>
          <p:nvPr/>
        </p:nvSpPr>
        <p:spPr bwMode="auto">
          <a:xfrm>
            <a:off x="155575" y="-2925763"/>
            <a:ext cx="6096000" cy="6096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4127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ерево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377</TotalTime>
  <Words>191</Words>
  <Application>Microsoft Office PowerPoint</Application>
  <PresentationFormat>Широкоэкранный</PresentationFormat>
  <Paragraphs>27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Cambria</vt:lpstr>
      <vt:lpstr>Rockwell</vt:lpstr>
      <vt:lpstr>Rockwell Condensed</vt:lpstr>
      <vt:lpstr>Wingdings</vt:lpstr>
      <vt:lpstr>Дерево</vt:lpstr>
      <vt:lpstr>Профилактика безнадзорности  и правонарушений </vt:lpstr>
      <vt:lpstr>Презентация PowerPoint</vt:lpstr>
      <vt:lpstr>Презентация PowerPoint</vt:lpstr>
      <vt:lpstr>Безнадзорность- отсутствие контроля за поведением несовершеннолетнего вследствие неисполнения или ненадлежащего исполнения обязанностей по его воспитанию, обучению и (или) содержанию со стороны родителей или иных законных представителей либо должностных лиц. </vt:lpstr>
      <vt:lpstr>признаки беспризорности и безнадзорности Несовершеннолетних </vt:lpstr>
      <vt:lpstr>За  последние  время  лет возросло   количество больных  наркоманией  среди несовершеннолетних  Ежегодно  выявляются  сотни тысяч уголовных  дел  с участием несовершеннолетних.   Около трети  из  них  совершены детьми, не  достигшими  возраста уголовной  ответственности. </vt:lpstr>
      <vt:lpstr>Не проходите  мимо</vt:lpstr>
      <vt:lpstr>Необходимо информировать  - Прокуратуру – о нарушениях прав и свобод несовершеннолетних; - КДН – о нарушенных правах несовершеннолетних на труд, жилище и пр. - опеку и попечительство – о выявлении несовершеннолетних, оставшихся без попечения родителей; - органы социальной защиты – о несовершеннолетних, нуждающихся в помощи государства, о семьях, находящихся в социально опасном положении;  </vt:lpstr>
      <vt:lpstr>Правонарушение – это антиобщественное  деяние, причиняющее  вред  обществу, запрещённое  законом  и влекущее  наказание.</vt:lpstr>
      <vt:lpstr>закон – это нормативный акт (документ), принятый высшим органом государственной власти в установленном конституцией порядке .</vt:lpstr>
      <vt:lpstr>юридическая  ответственность  уголовная  административная  дисциплинарная  гражданско-правовая</vt:lpstr>
      <vt:lpstr> правонарушения хулиганство – ст. 213 УК РФ  распитие спиртных напитков – ст. 162 УК РФ вымогательство – ст. 163 УК РФ  заведомо  ложное  сообщение  об  акте терроризма – ст. 207 УК РФ  хищение личного имущества – ст. 158 УК РФ </vt:lpstr>
      <vt:lpstr>Чем «очевидец» отличается от «свидетеля»: очевидец – не несёт ответственности за свои слова. Он говорит о том, что видел, поэтому может сказать неправду свидетель – лицо, на которое указал подозреваемый или потерпевший.  Он несёт уголовную ответственность за дачу ложных показаний</vt:lpstr>
      <vt:lpstr>Если несовершеннолетний доставлен в отделение полиции: 1.  дежурный должен немедленно сообщить о задержании родителям.  2. в случае совершения незначительного правонарушение, должны опустить после составления протокола. 3. если правонарушение более серьёзное, могут задержать не более, чем на 3 часа. 4. несовершеннолетнего не имеют права помещать в кпз, если в там уже находятся взрослые. 5. следственные действия с несовершеннолетним должны проводится в присутствии родителя (законного представителя), Педагога, адвоката.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 &amp;  ПРОФЕССИЯ</dc:title>
  <dc:creator>Machine</dc:creator>
  <cp:lastModifiedBy>Abdullina</cp:lastModifiedBy>
  <cp:revision>52</cp:revision>
  <dcterms:created xsi:type="dcterms:W3CDTF">2018-05-01T17:41:20Z</dcterms:created>
  <dcterms:modified xsi:type="dcterms:W3CDTF">2020-12-01T12:17:12Z</dcterms:modified>
</cp:coreProperties>
</file>