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18" r:id="rId3"/>
    <p:sldMasterId id="2147483731" r:id="rId4"/>
  </p:sldMasterIdLst>
  <p:notesMasterIdLst>
    <p:notesMasterId r:id="rId77"/>
  </p:notesMasterIdLst>
  <p:sldIdLst>
    <p:sldId id="475" r:id="rId5"/>
    <p:sldId id="258" r:id="rId6"/>
    <p:sldId id="259" r:id="rId7"/>
    <p:sldId id="282" r:id="rId8"/>
    <p:sldId id="471" r:id="rId9"/>
    <p:sldId id="465" r:id="rId10"/>
    <p:sldId id="367" r:id="rId11"/>
    <p:sldId id="368" r:id="rId12"/>
    <p:sldId id="369" r:id="rId13"/>
    <p:sldId id="473" r:id="rId14"/>
    <p:sldId id="472" r:id="rId15"/>
    <p:sldId id="468" r:id="rId16"/>
    <p:sldId id="469" r:id="rId17"/>
    <p:sldId id="446" r:id="rId18"/>
    <p:sldId id="334" r:id="rId19"/>
    <p:sldId id="377" r:id="rId20"/>
    <p:sldId id="378" r:id="rId21"/>
    <p:sldId id="335" r:id="rId22"/>
    <p:sldId id="470" r:id="rId23"/>
    <p:sldId id="448" r:id="rId24"/>
    <p:sldId id="474" r:id="rId25"/>
    <p:sldId id="462" r:id="rId26"/>
    <p:sldId id="461" r:id="rId27"/>
    <p:sldId id="463" r:id="rId28"/>
    <p:sldId id="387" r:id="rId29"/>
    <p:sldId id="386" r:id="rId30"/>
    <p:sldId id="449" r:id="rId31"/>
    <p:sldId id="450" r:id="rId32"/>
    <p:sldId id="451" r:id="rId33"/>
    <p:sldId id="452" r:id="rId34"/>
    <p:sldId id="455" r:id="rId35"/>
    <p:sldId id="476" r:id="rId36"/>
    <p:sldId id="388" r:id="rId37"/>
    <p:sldId id="409" r:id="rId38"/>
    <p:sldId id="405" r:id="rId39"/>
    <p:sldId id="406" r:id="rId40"/>
    <p:sldId id="407" r:id="rId41"/>
    <p:sldId id="408" r:id="rId42"/>
    <p:sldId id="410" r:id="rId43"/>
    <p:sldId id="411" r:id="rId44"/>
    <p:sldId id="412" r:id="rId45"/>
    <p:sldId id="414" r:id="rId46"/>
    <p:sldId id="413" r:id="rId47"/>
    <p:sldId id="389" r:id="rId48"/>
    <p:sldId id="391" r:id="rId49"/>
    <p:sldId id="395" r:id="rId50"/>
    <p:sldId id="403" r:id="rId51"/>
    <p:sldId id="415" r:id="rId52"/>
    <p:sldId id="416" r:id="rId53"/>
    <p:sldId id="420" r:id="rId54"/>
    <p:sldId id="417" r:id="rId55"/>
    <p:sldId id="421" r:id="rId56"/>
    <p:sldId id="418" r:id="rId57"/>
    <p:sldId id="422" r:id="rId58"/>
    <p:sldId id="419" r:id="rId59"/>
    <p:sldId id="423" r:id="rId60"/>
    <p:sldId id="426" r:id="rId61"/>
    <p:sldId id="427" r:id="rId62"/>
    <p:sldId id="428" r:id="rId63"/>
    <p:sldId id="429" r:id="rId64"/>
    <p:sldId id="430" r:id="rId65"/>
    <p:sldId id="431" r:id="rId66"/>
    <p:sldId id="433" r:id="rId67"/>
    <p:sldId id="432" r:id="rId68"/>
    <p:sldId id="434" r:id="rId69"/>
    <p:sldId id="435" r:id="rId70"/>
    <p:sldId id="436" r:id="rId71"/>
    <p:sldId id="437" r:id="rId72"/>
    <p:sldId id="438" r:id="rId73"/>
    <p:sldId id="439" r:id="rId74"/>
    <p:sldId id="440" r:id="rId75"/>
    <p:sldId id="441" r:id="rId7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5" autoAdjust="0"/>
    <p:restoredTop sz="91716" autoAdjust="0"/>
  </p:normalViewPr>
  <p:slideViewPr>
    <p:cSldViewPr>
      <p:cViewPr>
        <p:scale>
          <a:sx n="60" d="100"/>
          <a:sy n="60" d="100"/>
        </p:scale>
        <p:origin x="-3240" y="-1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/>
            </a:pPr>
            <a:r>
              <a:rPr lang="ru-RU" sz="2000" b="1" dirty="0" smtClean="0"/>
              <a:t>2020 </a:t>
            </a:r>
            <a:r>
              <a:rPr lang="ru-RU" sz="2000" b="1" dirty="0"/>
              <a:t>г.</a:t>
            </a:r>
          </a:p>
        </c:rich>
      </c:tx>
      <c:layout/>
      <c:overlay val="0"/>
    </c:title>
    <c:autoTitleDeleted val="0"/>
    <c:view3D>
      <c:rotX val="15"/>
      <c:rotY val="0"/>
      <c:rAngAx val="0"/>
      <c:perspective val="30"/>
    </c:view3D>
    <c:floor>
      <c:thickness val="0"/>
    </c:floor>
    <c:sideWall>
      <c:thickness val="0"/>
      <c:spPr>
        <a:noFill/>
        <a:ln w="21730">
          <a:noFill/>
        </a:ln>
      </c:spPr>
    </c:sideWall>
    <c:backWall>
      <c:thickness val="0"/>
      <c:spPr>
        <a:noFill/>
        <a:ln w="2173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1.3022124850039759E-2"/>
          <c:w val="1"/>
          <c:h val="0.8822580064223157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2017 г.</c:v>
                </c:pt>
              </c:strCache>
            </c:strRef>
          </c:tx>
          <c:spPr>
            <a:solidFill>
              <a:srgbClr val="0000FF"/>
            </a:solidFill>
            <a:ln w="10524">
              <a:solidFill>
                <a:srgbClr val="000000"/>
              </a:solidFill>
              <a:prstDash val="solid"/>
            </a:ln>
          </c:spPr>
          <c:explosion val="15"/>
          <c:dPt>
            <c:idx val="1"/>
            <c:bubble3D val="0"/>
            <c:explosion val="29"/>
            <c:spPr>
              <a:solidFill>
                <a:srgbClr val="FF0000"/>
              </a:solidFill>
              <a:ln w="10524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92D050"/>
              </a:solidFill>
              <a:ln w="10524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8109346808763043E-3"/>
                  <c:y val="-0.11457949485909971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Нарушение правил устройства и эксплуатации электрооборудования</a:t>
                    </a:r>
                    <a:endParaRPr lang="ru-RU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4402706535807684E-2"/>
                  <c:y val="9.5027519262791293E-2"/>
                </c:manualLayout>
              </c:layout>
              <c:tx>
                <c:rich>
                  <a:bodyPr/>
                  <a:lstStyle/>
                  <a:p>
                    <a:r>
                      <a:rPr lang="ru-RU" sz="1600" baseline="0" dirty="0" smtClean="0"/>
                      <a:t>Неосторожное обращение с огнем</a:t>
                    </a:r>
                    <a:endParaRPr lang="ru-RU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290782621936644E-2"/>
                  <c:y val="-5.1050552878821043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Нарушение правил эксплуатации и устройства отопительных печей </a:t>
                    </a:r>
                    <a:endParaRPr lang="ru-RU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1975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нарушение правил устройства и эксплуатации электрооборудования</c:v>
                </c:pt>
                <c:pt idx="1">
                  <c:v>неосторожное обращение с огнём </c:v>
                </c:pt>
                <c:pt idx="2">
                  <c:v>нарушение правил эксплуатации и устройства отопительных печей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1109</c:v>
                </c:pt>
                <c:pt idx="1">
                  <c:v>1070</c:v>
                </c:pt>
                <c:pt idx="2">
                  <c:v>691</c:v>
                </c:pt>
              </c:numCache>
            </c:numRef>
          </c:val>
        </c:ser>
        <c:ser>
          <c:idx val="1"/>
          <c:order val="1"/>
          <c:spPr>
            <a:solidFill>
              <a:srgbClr val="333399"/>
            </a:solidFill>
            <a:ln w="2748">
              <a:solidFill>
                <a:srgbClr val="FFFFFF"/>
              </a:solidFill>
              <a:prstDash val="solid"/>
            </a:ln>
          </c:spPr>
          <c:explosion val="25"/>
          <c:cat>
            <c:strRef>
              <c:f>Sheet1!$B$1:$D$1</c:f>
              <c:strCache>
                <c:ptCount val="3"/>
                <c:pt idx="0">
                  <c:v>нарушение правил устройства и эксплуатации электрооборудования</c:v>
                </c:pt>
                <c:pt idx="1">
                  <c:v>неосторожное обращение с огнём </c:v>
                </c:pt>
                <c:pt idx="2">
                  <c:v>нарушение правил эксплуатации и устройства отопительных печей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 i="0" u="none" strike="noStrike" baseline="0">
          <a:solidFill>
            <a:schemeClr val="tx2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96E00-B3F0-475B-90AF-109771E57537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5E32C-34F8-44CA-8A67-D0F80F58E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851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036D4D69-BD7D-42C4-9207-D109D600DAEB}" type="datetime1">
              <a:rPr lang="ru-RU" sz="1200" smtClean="0">
                <a:solidFill>
                  <a:schemeClr val="tx1"/>
                </a:solidFill>
              </a:rPr>
              <a:pPr/>
              <a:t>28.08.2020</a:t>
            </a:fld>
            <a:endParaRPr lang="ru-RU" sz="1200" dirty="0" smtClean="0">
              <a:solidFill>
                <a:schemeClr val="tx1"/>
              </a:solidFill>
            </a:endParaRPr>
          </a:p>
        </p:txBody>
      </p:sp>
      <p:sp>
        <p:nvSpPr>
          <p:cNvPr id="50179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fld id="{89CF583D-A43C-409D-95E6-2BB1F67FCA65}" type="slidenum">
              <a:rPr lang="ru-RU" sz="1200" smtClean="0">
                <a:solidFill>
                  <a:schemeClr val="tx1"/>
                </a:solidFill>
              </a:rPr>
              <a:pPr/>
              <a:t>2</a:t>
            </a:fld>
            <a:endParaRPr lang="ru-RU" sz="1200" dirty="0" smtClean="0">
              <a:solidFill>
                <a:schemeClr val="tx1"/>
              </a:solidFill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0887" cy="3421063"/>
          </a:xfrm>
          <a:ln/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0253D-477C-4854-A3B2-BDAC00DE87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816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C89301-5B43-44CC-BC77-B3AEF0B5653E}" type="slidenum">
              <a:rPr lang="ru-RU" altLang="ru-RU" smtClean="0">
                <a:solidFill>
                  <a:srgbClr val="000000"/>
                </a:solidFill>
                <a:cs typeface="Arial" charset="0"/>
              </a:rPr>
              <a:pPr eaLnBrk="1" hangingPunct="1"/>
              <a:t>40</a:t>
            </a:fld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6F341-08EB-492E-A7E9-54785B0575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084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5D643-146C-4DBE-934D-DE4D4F5292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90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B75B4-9619-4E9C-981D-D76F4674A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622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19401" y="1976438"/>
            <a:ext cx="29686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40426" y="1976438"/>
            <a:ext cx="29702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FFB0D-27CA-4C64-AC75-321B6C6E6C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529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1DB92-3980-437A-95F9-79924D23C7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231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26305-8F3B-4FA8-BB93-0FB24F18B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794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13C2F-8C0A-4BBD-ABA5-735EEAA37B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331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E41F5-6246-46A2-A87F-09E543B4CC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181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DA324-9735-459A-A60B-85ED7E8DA7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679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890AD-3CB7-423A-9AC7-A504A1A75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539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88226" y="476250"/>
            <a:ext cx="1522413" cy="56149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19401" y="476250"/>
            <a:ext cx="4416425" cy="56149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30261-2559-4552-AC10-EF62F6078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5734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2B737-D3D5-49DA-A153-2E74E064F07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986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6B252-E63B-4F33-930A-4C99BE45963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5705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8E45C-14B0-43E7-A550-79AA72783C3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0093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600201"/>
            <a:ext cx="40444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257F4-5377-4232-BB33-3CBBA304355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7704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E1302-4831-4B2C-81A3-39A06BB0546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4353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F7C6A-22FC-42BC-9828-CB7F6F9FFBE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9630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D9D7A-E227-4954-8107-48073EBD5E0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5239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8E9F-0CFB-4C56-9433-66E1C432295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4519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5AF92-0A42-44D6-B770-5A38CDEFE8B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769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5F020-B261-4DD4-B3B3-4C38EB656FC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1912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3152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103B3-EA43-46E2-B2E5-CD00779F8B8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3207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010F8-D51A-42ED-AA8F-63F60EB5526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101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51728" y="3303222"/>
            <a:ext cx="16452900" cy="22792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03468" y="6025521"/>
            <a:ext cx="13549447" cy="27173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5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04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5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6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1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76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1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9FAC3-9A22-4CA7-AE4E-3A98C2704F7A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5B692-C3F2-45A5-86E7-63D275E3B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30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2DCA1-0C03-4E0D-A5E5-E2205DBDD6E0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982A9-9A55-4B2D-BD8C-D3FD03B21C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5123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9021" y="6832857"/>
            <a:ext cx="16452900" cy="2111883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9021" y="4506839"/>
            <a:ext cx="16452900" cy="2326023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522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044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56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088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610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133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7655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177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F755E-355C-4777-BACD-B742E25FD1D7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8257C-DB81-426F-A814-3562A076BA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6494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67825" y="2481103"/>
            <a:ext cx="8549055" cy="7017456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839489" y="2481103"/>
            <a:ext cx="8549055" cy="7017456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63F8F-0461-41E3-BED2-36E20A627BD2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77124-0705-4903-9DB9-BAC7642B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4592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7831" y="2380180"/>
            <a:ext cx="8552417" cy="991944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5222" indent="0">
              <a:buNone/>
              <a:defRPr sz="3200" b="1"/>
            </a:lvl2pPr>
            <a:lvl3pPr marL="1450442" indent="0">
              <a:buNone/>
              <a:defRPr sz="2900" b="1"/>
            </a:lvl3pPr>
            <a:lvl4pPr marL="2175666" indent="0">
              <a:buNone/>
              <a:defRPr sz="2500" b="1"/>
            </a:lvl4pPr>
            <a:lvl5pPr marL="2900887" indent="0">
              <a:buNone/>
              <a:defRPr sz="2500" b="1"/>
            </a:lvl5pPr>
            <a:lvl6pPr marL="3626109" indent="0">
              <a:buNone/>
              <a:defRPr sz="2500" b="1"/>
            </a:lvl6pPr>
            <a:lvl7pPr marL="4351331" indent="0">
              <a:buNone/>
              <a:defRPr sz="2500" b="1"/>
            </a:lvl7pPr>
            <a:lvl8pPr marL="5076552" indent="0">
              <a:buNone/>
              <a:defRPr sz="2500" b="1"/>
            </a:lvl8pPr>
            <a:lvl9pPr marL="5801773" indent="0">
              <a:buNone/>
              <a:defRPr sz="2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67831" y="3372124"/>
            <a:ext cx="8552417" cy="6126429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832788" y="2380180"/>
            <a:ext cx="8555777" cy="991944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5222" indent="0">
              <a:buNone/>
              <a:defRPr sz="3200" b="1"/>
            </a:lvl2pPr>
            <a:lvl3pPr marL="1450442" indent="0">
              <a:buNone/>
              <a:defRPr sz="2900" b="1"/>
            </a:lvl3pPr>
            <a:lvl4pPr marL="2175666" indent="0">
              <a:buNone/>
              <a:defRPr sz="2500" b="1"/>
            </a:lvl4pPr>
            <a:lvl5pPr marL="2900887" indent="0">
              <a:buNone/>
              <a:defRPr sz="2500" b="1"/>
            </a:lvl5pPr>
            <a:lvl6pPr marL="3626109" indent="0">
              <a:buNone/>
              <a:defRPr sz="2500" b="1"/>
            </a:lvl6pPr>
            <a:lvl7pPr marL="4351331" indent="0">
              <a:buNone/>
              <a:defRPr sz="2500" b="1"/>
            </a:lvl7pPr>
            <a:lvl8pPr marL="5076552" indent="0">
              <a:buNone/>
              <a:defRPr sz="2500" b="1"/>
            </a:lvl8pPr>
            <a:lvl9pPr marL="5801773" indent="0">
              <a:buNone/>
              <a:defRPr sz="2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832788" y="3372124"/>
            <a:ext cx="8555777" cy="6126429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3E792-FB5F-42F4-A0C8-8413D3F11536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1C866-A327-4BAA-88A6-7E97DC19EF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7367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42A3C-F6B1-4C4F-A863-C78BB5E8C2A1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45C7E-EF8E-4B8F-AD54-306E98BF00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8268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3E7D4-B02A-4630-A6D0-DFFCE9DF1D8F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8DAA4-5F84-4E50-B6F2-5F1484C87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8314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832" y="423361"/>
            <a:ext cx="6368107" cy="180174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67804" y="423371"/>
            <a:ext cx="10820739" cy="9075188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67832" y="2225113"/>
            <a:ext cx="6368107" cy="7273443"/>
          </a:xfrm>
        </p:spPr>
        <p:txBody>
          <a:bodyPr/>
          <a:lstStyle>
            <a:lvl1pPr marL="0" indent="0">
              <a:buNone/>
              <a:defRPr sz="2200"/>
            </a:lvl1pPr>
            <a:lvl2pPr marL="725222" indent="0">
              <a:buNone/>
              <a:defRPr sz="1900"/>
            </a:lvl2pPr>
            <a:lvl3pPr marL="1450442" indent="0">
              <a:buNone/>
              <a:defRPr sz="1600"/>
            </a:lvl3pPr>
            <a:lvl4pPr marL="2175666" indent="0">
              <a:buNone/>
              <a:defRPr sz="1400"/>
            </a:lvl4pPr>
            <a:lvl5pPr marL="2900887" indent="0">
              <a:buNone/>
              <a:defRPr sz="1400"/>
            </a:lvl5pPr>
            <a:lvl6pPr marL="3626109" indent="0">
              <a:buNone/>
              <a:defRPr sz="1400"/>
            </a:lvl6pPr>
            <a:lvl7pPr marL="4351331" indent="0">
              <a:buNone/>
              <a:defRPr sz="1400"/>
            </a:lvl7pPr>
            <a:lvl8pPr marL="5076552" indent="0">
              <a:buNone/>
              <a:defRPr sz="1400"/>
            </a:lvl8pPr>
            <a:lvl9pPr marL="5801773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9B502-FB75-45DA-B362-1A691BE1AB67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0B99E-FEB5-4ED8-9B93-C6DB1670D2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8987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4002" y="7443287"/>
            <a:ext cx="11613811" cy="87872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794002" y="950113"/>
            <a:ext cx="11613811" cy="6379953"/>
          </a:xfrm>
        </p:spPr>
        <p:txBody>
          <a:bodyPr lIns="145045" tIns="72522" rIns="145045" bIns="72522" rtlCol="0">
            <a:normAutofit/>
          </a:bodyPr>
          <a:lstStyle>
            <a:lvl1pPr marL="0" indent="0">
              <a:buNone/>
              <a:defRPr sz="5100"/>
            </a:lvl1pPr>
            <a:lvl2pPr marL="725222" indent="0">
              <a:buNone/>
              <a:defRPr sz="4400"/>
            </a:lvl2pPr>
            <a:lvl3pPr marL="1450442" indent="0">
              <a:buNone/>
              <a:defRPr sz="3800"/>
            </a:lvl3pPr>
            <a:lvl4pPr marL="2175666" indent="0">
              <a:buNone/>
              <a:defRPr sz="3200"/>
            </a:lvl4pPr>
            <a:lvl5pPr marL="2900887" indent="0">
              <a:buNone/>
              <a:defRPr sz="3200"/>
            </a:lvl5pPr>
            <a:lvl6pPr marL="3626109" indent="0">
              <a:buNone/>
              <a:defRPr sz="3200"/>
            </a:lvl6pPr>
            <a:lvl7pPr marL="4351331" indent="0">
              <a:buNone/>
              <a:defRPr sz="3200"/>
            </a:lvl7pPr>
            <a:lvl8pPr marL="5076552" indent="0">
              <a:buNone/>
              <a:defRPr sz="3200"/>
            </a:lvl8pPr>
            <a:lvl9pPr marL="5801773" indent="0">
              <a:buNone/>
              <a:defRPr sz="32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94002" y="8322005"/>
            <a:ext cx="11613811" cy="1247931"/>
          </a:xfrm>
        </p:spPr>
        <p:txBody>
          <a:bodyPr/>
          <a:lstStyle>
            <a:lvl1pPr marL="0" indent="0">
              <a:buNone/>
              <a:defRPr sz="2200"/>
            </a:lvl1pPr>
            <a:lvl2pPr marL="725222" indent="0">
              <a:buNone/>
              <a:defRPr sz="1900"/>
            </a:lvl2pPr>
            <a:lvl3pPr marL="1450442" indent="0">
              <a:buNone/>
              <a:defRPr sz="1600"/>
            </a:lvl3pPr>
            <a:lvl4pPr marL="2175666" indent="0">
              <a:buNone/>
              <a:defRPr sz="1400"/>
            </a:lvl4pPr>
            <a:lvl5pPr marL="2900887" indent="0">
              <a:buNone/>
              <a:defRPr sz="1400"/>
            </a:lvl5pPr>
            <a:lvl6pPr marL="3626109" indent="0">
              <a:buNone/>
              <a:defRPr sz="1400"/>
            </a:lvl6pPr>
            <a:lvl7pPr marL="4351331" indent="0">
              <a:buNone/>
              <a:defRPr sz="1400"/>
            </a:lvl7pPr>
            <a:lvl8pPr marL="5076552" indent="0">
              <a:buNone/>
              <a:defRPr sz="1400"/>
            </a:lvl8pPr>
            <a:lvl9pPr marL="5801773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FE90C-38CE-47CE-B49E-BFBDED6ECD2B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0EF9E-4821-4B1A-8099-73015E716E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3117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AE889-D68A-478B-8D15-08D216812C81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8F29D-F9CC-4640-ABFB-BEB30702F3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6864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4033376" y="425839"/>
            <a:ext cx="4355179" cy="907272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67835" y="425839"/>
            <a:ext cx="12742931" cy="90727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4548D-90AB-440E-856B-FDE87EA6FCEC}" type="datetime1">
              <a:rPr lang="ru-RU"/>
              <a:pPr>
                <a:defRPr/>
              </a:pPr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56F93-A1CC-46EA-96BF-E7270EA7F9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4935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5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38FD0-6F76-4796-B39C-B6B289A25A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0490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9400" y="476257"/>
            <a:ext cx="6084888" cy="14017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0DB8D-AD4D-45DD-A95D-FDE7C9361E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713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chemeClr val="bg1"/>
            </a:gs>
            <a:gs pos="100000">
              <a:schemeClr val="accent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chemeClr val="bg1"/>
            </a:gs>
            <a:gs pos="100000">
              <a:schemeClr val="accent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1"/>
          <p:cNvSpPr>
            <a:spLocks noChangeArrowheads="1"/>
          </p:cNvSpPr>
          <p:nvPr/>
        </p:nvSpPr>
        <p:spPr bwMode="auto">
          <a:xfrm>
            <a:off x="-2895600" y="846140"/>
            <a:ext cx="5791200" cy="12023725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10799 w 21600"/>
              <a:gd name="T19" fmla="*/ 0 h 21600"/>
              <a:gd name="T20" fmla="*/ 21599 w 21600"/>
              <a:gd name="T21" fmla="*/ 10799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 stroke="0">
                <a:moveTo>
                  <a:pt x="10799" y="0"/>
                </a:moveTo>
                <a:cubicBezTo>
                  <a:pt x="10799" y="0"/>
                  <a:pt x="10799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10800" y="10800"/>
                </a:lnTo>
                <a:lnTo>
                  <a:pt x="10799" y="0"/>
                </a:lnTo>
                <a:close/>
              </a:path>
              <a:path w="21600" h="21600" fill="none">
                <a:moveTo>
                  <a:pt x="10799" y="0"/>
                </a:moveTo>
                <a:cubicBezTo>
                  <a:pt x="10799" y="0"/>
                  <a:pt x="10799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</a:path>
            </a:pathLst>
          </a:custGeom>
          <a:gradFill rotWithShape="0">
            <a:gsLst>
              <a:gs pos="0">
                <a:srgbClr val="00FF00"/>
              </a:gs>
              <a:gs pos="100000">
                <a:srgbClr val="FFFF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476252"/>
            <a:ext cx="6091238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976438"/>
            <a:ext cx="609123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06389" y="6248400"/>
            <a:ext cx="1900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 sz="240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3581400" y="6248400"/>
            <a:ext cx="289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 sz="240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010400" y="6248400"/>
            <a:ext cx="1900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9DBBD959-2A59-46A6-885A-A4267FB75B5B}" type="slidenum">
              <a:rPr lang="ru-RU" sz="2400"/>
              <a:pPr defTabSz="449263"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56901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lnSpc>
          <a:spcPct val="7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100" b="1">
          <a:solidFill>
            <a:srgbClr val="33669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7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100" b="1">
          <a:solidFill>
            <a:srgbClr val="336699"/>
          </a:solidFill>
          <a:latin typeface="Arial Narrow" pitchFamily="32" charset="0"/>
          <a:ea typeface="DejaVu Sans" charset="0"/>
          <a:cs typeface="DejaVu Sans" charset="0"/>
        </a:defRPr>
      </a:lvl2pPr>
      <a:lvl3pPr algn="l" defTabSz="449263" rtl="0" eaLnBrk="0" fontAlgn="base" hangingPunct="0">
        <a:lnSpc>
          <a:spcPct val="7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100" b="1">
          <a:solidFill>
            <a:srgbClr val="336699"/>
          </a:solidFill>
          <a:latin typeface="Arial Narrow" pitchFamily="32" charset="0"/>
          <a:ea typeface="DejaVu Sans" charset="0"/>
          <a:cs typeface="DejaVu Sans" charset="0"/>
        </a:defRPr>
      </a:lvl3pPr>
      <a:lvl4pPr algn="l" defTabSz="449263" rtl="0" eaLnBrk="0" fontAlgn="base" hangingPunct="0">
        <a:lnSpc>
          <a:spcPct val="7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100" b="1">
          <a:solidFill>
            <a:srgbClr val="336699"/>
          </a:solidFill>
          <a:latin typeface="Arial Narrow" pitchFamily="32" charset="0"/>
          <a:ea typeface="DejaVu Sans" charset="0"/>
          <a:cs typeface="DejaVu Sans" charset="0"/>
        </a:defRPr>
      </a:lvl4pPr>
      <a:lvl5pPr algn="l" defTabSz="449263" rtl="0" eaLnBrk="0" fontAlgn="base" hangingPunct="0">
        <a:lnSpc>
          <a:spcPct val="7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100" b="1">
          <a:solidFill>
            <a:srgbClr val="336699"/>
          </a:solidFill>
          <a:latin typeface="Arial Narrow" pitchFamily="32" charset="0"/>
          <a:ea typeface="DejaVu Sans" charset="0"/>
          <a:cs typeface="DejaVu Sans" charset="0"/>
        </a:defRPr>
      </a:lvl5pPr>
      <a:lvl6pPr marL="2514600" indent="-228600" algn="l" defTabSz="449263" rtl="0" eaLnBrk="0" fontAlgn="base" hangingPunct="0">
        <a:lnSpc>
          <a:spcPct val="7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336699"/>
          </a:solidFill>
          <a:latin typeface="Arial Narrow" pitchFamily="32" charset="0"/>
          <a:ea typeface="DejaVu Sans" charset="0"/>
          <a:cs typeface="DejaVu Sans" charset="0"/>
        </a:defRPr>
      </a:lvl6pPr>
      <a:lvl7pPr marL="2971800" indent="-228600" algn="l" defTabSz="449263" rtl="0" eaLnBrk="0" fontAlgn="base" hangingPunct="0">
        <a:lnSpc>
          <a:spcPct val="7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336699"/>
          </a:solidFill>
          <a:latin typeface="Arial Narrow" pitchFamily="32" charset="0"/>
          <a:ea typeface="DejaVu Sans" charset="0"/>
          <a:cs typeface="DejaVu Sans" charset="0"/>
        </a:defRPr>
      </a:lvl7pPr>
      <a:lvl8pPr marL="3429000" indent="-228600" algn="l" defTabSz="449263" rtl="0" eaLnBrk="0" fontAlgn="base" hangingPunct="0">
        <a:lnSpc>
          <a:spcPct val="7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336699"/>
          </a:solidFill>
          <a:latin typeface="Arial Narrow" pitchFamily="32" charset="0"/>
          <a:ea typeface="DejaVu Sans" charset="0"/>
          <a:cs typeface="DejaVu Sans" charset="0"/>
        </a:defRPr>
      </a:lvl8pPr>
      <a:lvl9pPr marL="3886200" indent="-228600" algn="l" defTabSz="449263" rtl="0" eaLnBrk="0" fontAlgn="base" hangingPunct="0">
        <a:lnSpc>
          <a:spcPct val="7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 b="1">
          <a:solidFill>
            <a:srgbClr val="336699"/>
          </a:solidFill>
          <a:latin typeface="Arial Narrow" pitchFamily="32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6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7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3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9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4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9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4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4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4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4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chemeClr val="bg1"/>
            </a:gs>
            <a:gs pos="100000">
              <a:schemeClr val="accent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AB003B-0705-4973-A20D-C2EE84FDCCF2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75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5625" y="274451"/>
            <a:ext cx="8232775" cy="114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19" tIns="34261" rIns="68519" bIns="3426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5625" y="1600161"/>
            <a:ext cx="8232775" cy="452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19" tIns="34261" rIns="68519" bIns="342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5630" y="6355635"/>
            <a:ext cx="2135187" cy="36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19" tIns="34261" rIns="68519" bIns="34261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defTabSz="913782" fontAlgn="base">
              <a:spcBef>
                <a:spcPct val="0"/>
              </a:spcBef>
              <a:spcAft>
                <a:spcPct val="0"/>
              </a:spcAft>
              <a:defRPr/>
            </a:pPr>
            <a:fld id="{718AAD17-95E6-41A8-95D7-BBE34E1B828E}" type="datetime1">
              <a:rPr lang="ru-RU"/>
              <a:pPr defTabSz="913782" fontAlgn="base">
                <a:spcBef>
                  <a:spcPct val="0"/>
                </a:spcBef>
                <a:spcAft>
                  <a:spcPct val="0"/>
                </a:spcAft>
                <a:defRPr/>
              </a:pPr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5635"/>
            <a:ext cx="2895600" cy="36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19" tIns="34261" rIns="68519" bIns="34261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defTabSz="913782"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5635"/>
            <a:ext cx="2135188" cy="36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19" tIns="34261" rIns="68519" bIns="34261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defTabSz="913782" fontAlgn="base">
              <a:spcBef>
                <a:spcPct val="0"/>
              </a:spcBef>
              <a:spcAft>
                <a:spcPct val="0"/>
              </a:spcAft>
              <a:defRPr/>
            </a:pPr>
            <a:fld id="{C227EF9F-447B-4024-A09C-90E2206A81A9}" type="slidenum">
              <a:rPr lang="ru-RU"/>
              <a:pPr defTabSz="91378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3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</p:sldLayoutIdLst>
  <p:transition spd="slow" advClick="0"/>
  <p:hf hdr="0" ftr="0" dt="0"/>
  <p:txStyles>
    <p:titleStyle>
      <a:lvl1pPr algn="ctr" defTabSz="683749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3749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683749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683749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683749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725222" algn="ctr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itchFamily="34" charset="0"/>
        </a:defRPr>
      </a:lvl6pPr>
      <a:lvl7pPr marL="1450442" algn="ctr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itchFamily="34" charset="0"/>
        </a:defRPr>
      </a:lvl7pPr>
      <a:lvl8pPr marL="2175666" algn="ctr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itchFamily="34" charset="0"/>
        </a:defRPr>
      </a:lvl8pPr>
      <a:lvl9pPr marL="2900887" algn="ctr" rtl="0" eaLnBrk="1" fontAlgn="base" hangingPunct="1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itchFamily="34" charset="0"/>
        </a:defRPr>
      </a:lvl9pPr>
    </p:titleStyle>
    <p:bodyStyle>
      <a:lvl1pPr marL="255415" indent="-255415" algn="l" defTabSz="683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5249" indent="-212581" algn="l" defTabSz="683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084" indent="-169747" algn="l" defTabSz="683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752" indent="-169747" algn="l" defTabSz="683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0420" indent="-169747" algn="l" defTabSz="683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988721" indent="-362611" algn="l" defTabSz="145044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13941" indent="-362611" algn="l" defTabSz="145044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39164" indent="-362611" algn="l" defTabSz="145044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64385" indent="-362611" algn="l" defTabSz="145044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45044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222" algn="l" defTabSz="145044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0442" algn="l" defTabSz="145044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5666" algn="l" defTabSz="145044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0887" algn="l" defTabSz="145044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6109" algn="l" defTabSz="145044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1331" algn="l" defTabSz="145044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76552" algn="l" defTabSz="145044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1773" algn="l" defTabSz="145044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3.png"/><Relationship Id="rId2" Type="http://schemas.openxmlformats.org/officeDocument/2006/relationships/hyperlink" Target="http://nawideti.info/wp-content/uploads/e31d0682a08b_1139F/_thumb.jpg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vimpel-v.com/images/med/krovot_geludok.gif" TargetMode="External"/><Relationship Id="rId5" Type="http://schemas.openxmlformats.org/officeDocument/2006/relationships/image" Target="../media/image62.jpeg"/><Relationship Id="rId4" Type="http://schemas.openxmlformats.org/officeDocument/2006/relationships/hyperlink" Target="http://hatzolah.org.au/sysimg/3457_pg_size.jpeg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hyperlink" Target="http://www.ohotnik.net/images/krovotech.jpg" TargetMode="Externa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9.jpeg"/><Relationship Id="rId4" Type="http://schemas.openxmlformats.org/officeDocument/2006/relationships/hyperlink" Target="http://area7.ru/images/biology/k_076.jpg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7.xml"/><Relationship Id="rId4" Type="http://schemas.openxmlformats.org/officeDocument/2006/relationships/audio" Target="../media/audio1.wav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192.168.107.1\общая умц\4.Учебный отдел\логотип УГ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84621"/>
            <a:ext cx="3816424" cy="421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254560" y="-2236"/>
            <a:ext cx="6840760" cy="105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19" tIns="34261" rIns="68519" bIns="34261">
            <a:spAutoFit/>
          </a:bodyPr>
          <a:lstStyle>
            <a:lvl1pPr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3782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17375E"/>
                </a:solidFill>
              </a:rPr>
              <a:t>Учебно-методический отдел</a:t>
            </a:r>
          </a:p>
          <a:p>
            <a:pPr algn="ctr" defTabSz="913782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800" b="1" dirty="0">
                <a:solidFill>
                  <a:srgbClr val="17375E"/>
                </a:solidFill>
              </a:rPr>
              <a:t>www.ufa-umc.ru</a:t>
            </a:r>
            <a:endParaRPr lang="ru-RU" altLang="ru-RU" sz="2800" b="1" dirty="0">
              <a:solidFill>
                <a:srgbClr val="17375E"/>
              </a:solidFill>
            </a:endParaRPr>
          </a:p>
        </p:txBody>
      </p:sp>
      <p:sp>
        <p:nvSpPr>
          <p:cNvPr id="2050" name="Text Box 10"/>
          <p:cNvSpPr txBox="1">
            <a:spLocks noChangeArrowheads="1"/>
          </p:cNvSpPr>
          <p:nvPr/>
        </p:nvSpPr>
        <p:spPr bwMode="auto">
          <a:xfrm>
            <a:off x="0" y="5049064"/>
            <a:ext cx="9144000" cy="133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19" tIns="34261" rIns="68519" bIns="34261">
            <a:spAutoFit/>
          </a:bodyPr>
          <a:lstStyle>
            <a:lvl1pPr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3782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17375E"/>
                </a:solidFill>
              </a:rPr>
              <a:t>Муниципальное бюджетное учреждение </a:t>
            </a:r>
          </a:p>
          <a:p>
            <a:pPr algn="ctr" defTabSz="913782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17375E"/>
                </a:solidFill>
              </a:rPr>
              <a:t>«Управление гражданской защиты» </a:t>
            </a:r>
          </a:p>
          <a:p>
            <a:pPr algn="ctr" defTabSz="913782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17375E"/>
                </a:solidFill>
              </a:rPr>
              <a:t>городского округа город Уфа Республики Башкортостан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01414" y="6281001"/>
            <a:ext cx="8147050" cy="463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39" tIns="46768" rIns="89939" bIns="46768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pPr algn="ctr" defTabSz="913782"/>
            <a:r>
              <a:rPr lang="ru-RU" b="1" dirty="0">
                <a:solidFill>
                  <a:srgbClr val="FF0000"/>
                </a:solidFill>
              </a:rPr>
              <a:t>Убедительная просьба , выключить сотовые  телефоны!</a:t>
            </a:r>
          </a:p>
        </p:txBody>
      </p:sp>
    </p:spTree>
    <p:extLst>
      <p:ext uri="{BB962C8B-B14F-4D97-AF65-F5344CB8AC3E}">
        <p14:creationId xmlns:p14="http://schemas.microsoft.com/office/powerpoint/2010/main" val="3974242866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4797153"/>
            <a:ext cx="4318000" cy="2054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9"/>
          <p:cNvSpPr>
            <a:spLocks noGrp="1" noChangeArrowheads="1"/>
          </p:cNvSpPr>
          <p:nvPr>
            <p:ph type="ctrTitle"/>
          </p:nvPr>
        </p:nvSpPr>
        <p:spPr>
          <a:xfrm>
            <a:off x="755576" y="404665"/>
            <a:ext cx="7772400" cy="864096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5300" dirty="0">
                <a:latin typeface="+mn-lt"/>
              </a:rPr>
              <a:t>Т</a:t>
            </a:r>
            <a:r>
              <a:rPr lang="ru-RU" sz="5300" b="1" dirty="0" smtClean="0">
                <a:latin typeface="+mn-lt"/>
              </a:rPr>
              <a:t>ема занятия</a:t>
            </a:r>
            <a:r>
              <a:rPr lang="ru-RU" sz="5300" b="1" dirty="0">
                <a:latin typeface="+mn-lt"/>
              </a:rPr>
              <a:t>: </a:t>
            </a:r>
            <a:endParaRPr lang="ru-RU" sz="5300" dirty="0" smtClean="0">
              <a:solidFill>
                <a:schemeClr val="tx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8064896" cy="4680520"/>
          </a:xfrm>
        </p:spPr>
        <p:txBody>
          <a:bodyPr/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Правила безопасного поведения школьников в быту и на улице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891979"/>
      </p:ext>
    </p:extLst>
  </p:cSld>
  <p:clrMapOvr>
    <a:masterClrMapping/>
  </p:clrMapOvr>
  <p:transition advTm="1632">
    <p:split orient="vert"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7" name="Text Box 5"/>
          <p:cNvSpPr txBox="1">
            <a:spLocks noChangeArrowheads="1"/>
          </p:cNvSpPr>
          <p:nvPr/>
        </p:nvSpPr>
        <p:spPr bwMode="auto">
          <a:xfrm>
            <a:off x="2483768" y="217024"/>
            <a:ext cx="428942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4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 занятия:</a:t>
            </a:r>
            <a:endParaRPr lang="ru-RU" sz="4400" b="1" dirty="0">
              <a:solidFill>
                <a:srgbClr val="99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157538" y="779561"/>
            <a:ext cx="8707438" cy="449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711200" lvl="1">
              <a:lnSpc>
                <a:spcPct val="80000"/>
              </a:lnSpc>
            </a:pPr>
            <a:r>
              <a:rPr lang="ru-RU" sz="1600" b="1" dirty="0">
                <a:solidFill>
                  <a:srgbClr val="6600CC"/>
                </a:solidFill>
              </a:rPr>
              <a:t>    </a:t>
            </a:r>
          </a:p>
          <a:p>
            <a:pPr marL="711200" lvl="1" algn="just">
              <a:lnSpc>
                <a:spcPct val="80000"/>
              </a:lnSpc>
            </a:pPr>
            <a:endParaRPr lang="ru-RU" b="1" dirty="0">
              <a:solidFill>
                <a:srgbClr val="6600CC"/>
              </a:solidFill>
            </a:endParaRPr>
          </a:p>
          <a:p>
            <a:pPr marL="711200" lvl="1" algn="just">
              <a:lnSpc>
                <a:spcPct val="80000"/>
              </a:lnSpc>
            </a:pPr>
            <a:endParaRPr lang="ru-RU" sz="3600" b="1" dirty="0" smtClean="0">
              <a:solidFill>
                <a:srgbClr val="6600CC"/>
              </a:solidFill>
            </a:endParaRPr>
          </a:p>
          <a:p>
            <a:pPr marL="711200" lvl="1" algn="just">
              <a:lnSpc>
                <a:spcPct val="80000"/>
              </a:lnSpc>
            </a:pPr>
            <a:r>
              <a:rPr lang="ru-RU" sz="3600" b="1" dirty="0" smtClean="0">
                <a:solidFill>
                  <a:srgbClr val="6600CC"/>
                </a:solidFill>
              </a:rPr>
              <a:t> 1. Познакомиться с основными правилами безопасности при различных ситуациях, которые могут возникнуть, как на улице, так и в быту;</a:t>
            </a:r>
          </a:p>
          <a:p>
            <a:pPr marL="711200" lvl="1" algn="just">
              <a:lnSpc>
                <a:spcPct val="80000"/>
              </a:lnSpc>
            </a:pPr>
            <a:endParaRPr lang="ru-RU" sz="3600" b="1" dirty="0" smtClean="0">
              <a:solidFill>
                <a:srgbClr val="6600CC"/>
              </a:solidFill>
            </a:endParaRPr>
          </a:p>
          <a:p>
            <a:pPr marL="711200" lvl="1" algn="just">
              <a:lnSpc>
                <a:spcPct val="80000"/>
              </a:lnSpc>
            </a:pPr>
            <a:r>
              <a:rPr lang="ru-RU" sz="3600" b="1" dirty="0">
                <a:solidFill>
                  <a:srgbClr val="6600CC"/>
                </a:solidFill>
              </a:rPr>
              <a:t>2</a:t>
            </a:r>
            <a:r>
              <a:rPr lang="ru-RU" sz="3600" b="1" dirty="0" smtClean="0">
                <a:solidFill>
                  <a:srgbClr val="6600CC"/>
                </a:solidFill>
              </a:rPr>
              <a:t>. Познакомиться с алгоритмом действий по сигналу оповещения «Внимание всем!».</a:t>
            </a:r>
            <a:endParaRPr lang="ru-RU" sz="3600" b="1" dirty="0">
              <a:solidFill>
                <a:srgbClr val="6600CC"/>
              </a:solidFill>
            </a:endParaRPr>
          </a:p>
        </p:txBody>
      </p:sp>
      <p:pic>
        <p:nvPicPr>
          <p:cNvPr id="8196" name="Picture 7" descr="BS00975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7" y="0"/>
            <a:ext cx="1854873" cy="148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8184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76675"/>
            <a:ext cx="6091238" cy="792087"/>
          </a:xfrm>
        </p:spPr>
        <p:txBody>
          <a:bodyPr/>
          <a:lstStyle/>
          <a:p>
            <a:pPr algn="ctr"/>
            <a:r>
              <a:rPr lang="ru-RU" dirty="0" smtClean="0"/>
              <a:t>Первый учебный вопрос: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76438"/>
            <a:ext cx="8515102" cy="4114800"/>
          </a:xfrm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Правила поведения</a:t>
            </a:r>
          </a:p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при пожаре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31746" name="Picture 2" descr="Картинки по запросу пожарная безопаснос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38582"/>
            <a:ext cx="2365276" cy="236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Картинки по запросу пожарная безопаснос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90210"/>
            <a:ext cx="2380928" cy="23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Картинки по запросу пожарная безопасность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3" t="5953" r="12799" b="13022"/>
          <a:stretch/>
        </p:blipFill>
        <p:spPr bwMode="auto">
          <a:xfrm>
            <a:off x="3419872" y="4338583"/>
            <a:ext cx="2377247" cy="2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46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ChangeArrowheads="1"/>
          </p:cNvSpPr>
          <p:nvPr/>
        </p:nvSpPr>
        <p:spPr bwMode="auto">
          <a:xfrm>
            <a:off x="395536" y="116632"/>
            <a:ext cx="8748464" cy="82100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1547" tIns="40774" rIns="81547" bIns="40774" anchor="ctr">
            <a:spAutoFit/>
          </a:bodyPr>
          <a:lstStyle>
            <a:lvl1pPr defTabSz="6111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 defTabSz="611188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 defTabSz="611188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198563" indent="-169863" defTabSz="611188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39875" indent="-171450" defTabSz="611188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9970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42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14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686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Статистические данные по пожарам городского округа город Уфа за 8 месяцев </a:t>
            </a:r>
            <a:endParaRPr lang="ru-RU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7727" name="Group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171465"/>
              </p:ext>
            </p:extLst>
          </p:nvPr>
        </p:nvGraphicFramePr>
        <p:xfrm>
          <a:off x="35296" y="1196752"/>
          <a:ext cx="9000778" cy="4392486"/>
        </p:xfrm>
        <a:graphic>
          <a:graphicData uri="http://schemas.openxmlformats.org/drawingml/2006/table">
            <a:tbl>
              <a:tblPr/>
              <a:tblGrid>
                <a:gridCol w="4488606"/>
                <a:gridCol w="1474704"/>
                <a:gridCol w="1520594"/>
                <a:gridCol w="1516874"/>
              </a:tblGrid>
              <a:tr h="922531">
                <a:tc rowSpan="2"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Количество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87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2018 год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2019 год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2020 год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2691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Пожары, ед.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429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1813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1541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9443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Травмировано, чел.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9094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Погибло, чел.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L="26973" marR="26973" marT="46707" marB="46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3543" name="Номер слайда 1"/>
          <p:cNvSpPr txBox="1">
            <a:spLocks noGrp="1"/>
          </p:cNvSpPr>
          <p:nvPr/>
        </p:nvSpPr>
        <p:spPr bwMode="auto">
          <a:xfrm>
            <a:off x="6973492" y="6446838"/>
            <a:ext cx="2134790" cy="366712"/>
          </a:xfrm>
          <a:prstGeom prst="rect">
            <a:avLst/>
          </a:prstGeom>
          <a:noFill/>
          <a:ln>
            <a:noFill/>
          </a:ln>
          <a:extLst/>
        </p:spPr>
        <p:txBody>
          <a:bodyPr lIns="108776" tIns="54387" rIns="108776" bIns="54387" anchor="ctr"/>
          <a:lstStyle>
            <a:lvl1pPr defTabSz="8159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7338" defTabSz="815975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15975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31775" defTabSz="815975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15975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fld id="{F1D4B267-588D-436C-8A05-DCE0680A706C}" type="slidenum">
              <a:rPr lang="ru-RU" altLang="ru-RU" sz="1466">
                <a:solidFill>
                  <a:srgbClr val="898989"/>
                </a:solidFill>
                <a:cs typeface="+mn-cs"/>
              </a:rPr>
              <a:pPr algn="r" fontAlgn="auto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t>5</a:t>
            </a:fld>
            <a:endParaRPr lang="ru-RU" altLang="ru-RU" sz="1466">
              <a:solidFill>
                <a:srgbClr val="898989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973305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70" y="260649"/>
            <a:ext cx="9217024" cy="48166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200" b="1" dirty="0">
                <a:solidFill>
                  <a:srgbClr val="1F497D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Основные причины пожаров </a:t>
            </a:r>
          </a:p>
        </p:txBody>
      </p:sp>
      <p:graphicFrame>
        <p:nvGraphicFramePr>
          <p:cNvPr id="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887862"/>
              </p:ext>
            </p:extLst>
          </p:nvPr>
        </p:nvGraphicFramePr>
        <p:xfrm>
          <a:off x="0" y="655065"/>
          <a:ext cx="9036496" cy="5774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ECE58-DD8F-41A7-82C0-941C977FA5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8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127" y="260647"/>
            <a:ext cx="4227502" cy="317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Картинки по запросу пожар в башкири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501008"/>
            <a:ext cx="440460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Картинки по запросу пожар в башкир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10" descr="Картинки по запросу пожар в башкири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AutoShape 12" descr="Картинки по запросу пожар в башкирии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0494" name="Picture 14" descr="Картинки по запросу пожар в башкири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01008"/>
            <a:ext cx="4175613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Преподаватель\Desktop\2-z23-56bd3f0a-fa8e-42f1-83d0-d15fbe5686d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87" y="260647"/>
            <a:ext cx="4428494" cy="317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 descr="Картинки по запросу пожары башкирия 2017 фото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05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и по запросу правила поведения при пожаре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5" y="0"/>
            <a:ext cx="9145355" cy="693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66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76675"/>
            <a:ext cx="6091238" cy="792087"/>
          </a:xfrm>
        </p:spPr>
        <p:txBody>
          <a:bodyPr/>
          <a:lstStyle/>
          <a:p>
            <a:pPr algn="ctr"/>
            <a:r>
              <a:rPr lang="ru-RU" dirty="0" smtClean="0"/>
              <a:t>Второй учебный вопрос: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975" y="1700808"/>
            <a:ext cx="8650088" cy="4114800"/>
          </a:xfrm>
        </p:spPr>
        <p:txBody>
          <a:bodyPr/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Правила поведения на дорогах и общественном транспорте</a:t>
            </a:r>
            <a:r>
              <a:rPr lang="ru-RU" sz="4400" dirty="0" smtClean="0">
                <a:solidFill>
                  <a:srgbClr val="C00000"/>
                </a:solidFill>
              </a:rPr>
              <a:t> 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50178" name="Picture 2" descr="C:\Users\Преподаватель\Desktop\ne_sbitsya_s_kur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39" y="3668933"/>
            <a:ext cx="300676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2" name="Picture 6" descr="Картинки по запросу безопасность на дорога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605037"/>
            <a:ext cx="3080927" cy="205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Картинки по запросу безопасность на дорога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AutoShape 10" descr="Картинки по запросу безопасность на дорогах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50187" name="Picture 11" descr="C:\Users\Преподаватель\Desktop\cc0c39e9b90b7fd8e301532dcadfeea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01008"/>
            <a:ext cx="2513855" cy="168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30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80728"/>
            <a:ext cx="89644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2019 года в России удельный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 пешеходов среди детей,  пострадавших в результате дорожно-транспортных происшествий (ДТП),  составил 45,5%. Всего за указанный временной промежуток в ДТП пострадали 8804 детей-пешеходов, 284 из которых погибли. Среди всех детей, погибших на дорогах страны, пешеходы составили треть.</a:t>
            </a:r>
          </a:p>
        </p:txBody>
      </p:sp>
    </p:spTree>
    <p:extLst>
      <p:ext uri="{BB962C8B-B14F-4D97-AF65-F5344CB8AC3E}">
        <p14:creationId xmlns:p14="http://schemas.microsoft.com/office/powerpoint/2010/main" val="345160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ChangeArrowheads="1"/>
          </p:cNvSpPr>
          <p:nvPr/>
        </p:nvSpPr>
        <p:spPr bwMode="auto">
          <a:xfrm>
            <a:off x="1008460" y="269645"/>
            <a:ext cx="6853238" cy="492585"/>
          </a:xfrm>
          <a:prstGeom prst="rect">
            <a:avLst/>
          </a:prstGeom>
          <a:noFill/>
          <a:ln>
            <a:noFill/>
          </a:ln>
          <a:extLst/>
        </p:spPr>
        <p:txBody>
          <a:bodyPr lIns="81547" tIns="40774" rIns="81547" bIns="40774" anchor="ctr">
            <a:spAutoFit/>
          </a:bodyPr>
          <a:lstStyle>
            <a:lvl1pPr defTabSz="6111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 defTabSz="611188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 defTabSz="611188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198563" indent="-169863" defTabSz="611188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39875" indent="-171450" defTabSz="611188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9970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42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14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686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ru-RU" sz="2666" b="1">
              <a:solidFill>
                <a:schemeClr val="tx2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92162" name="Rectangle 3"/>
          <p:cNvSpPr>
            <a:spLocks noChangeArrowheads="1"/>
          </p:cNvSpPr>
          <p:nvPr/>
        </p:nvSpPr>
        <p:spPr bwMode="auto">
          <a:xfrm>
            <a:off x="0" y="-7695"/>
            <a:ext cx="9144000" cy="1390395"/>
          </a:xfrm>
          <a:prstGeom prst="rect">
            <a:avLst/>
          </a:prstGeom>
          <a:noFill/>
          <a:ln>
            <a:noFill/>
          </a:ln>
          <a:extLst/>
        </p:spPr>
        <p:txBody>
          <a:bodyPr lIns="81547" tIns="40774" rIns="81547" bIns="40774" anchor="ctr">
            <a:spAutoFit/>
          </a:bodyPr>
          <a:lstStyle>
            <a:lvl1pPr defTabSz="6111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 defTabSz="611188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 defTabSz="611188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198563" indent="-169863" defTabSz="611188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39875" indent="-171450" defTabSz="611188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9970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42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14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686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sz="2500" b="1" dirty="0" smtClean="0"/>
              <a:t>Статистические данные</a:t>
            </a:r>
          </a:p>
          <a:p>
            <a:pPr algn="ctr">
              <a:buNone/>
            </a:pPr>
            <a:r>
              <a:rPr lang="ru-RU" sz="2500" b="1" dirty="0" smtClean="0"/>
              <a:t> по дорожно-транспортным происшествиям </a:t>
            </a:r>
          </a:p>
          <a:p>
            <a:pPr algn="ctr">
              <a:buNone/>
            </a:pPr>
            <a:r>
              <a:rPr lang="ru-RU" sz="2500" b="1" dirty="0" smtClean="0"/>
              <a:t>(город Уфа)   </a:t>
            </a:r>
            <a:endParaRPr lang="ru-RU" sz="2500" b="1" dirty="0"/>
          </a:p>
        </p:txBody>
      </p:sp>
      <p:graphicFrame>
        <p:nvGraphicFramePr>
          <p:cNvPr id="28787" name="Group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155139"/>
              </p:ext>
            </p:extLst>
          </p:nvPr>
        </p:nvGraphicFramePr>
        <p:xfrm>
          <a:off x="251222" y="1341438"/>
          <a:ext cx="8639176" cy="4596765"/>
        </p:xfrm>
        <a:graphic>
          <a:graphicData uri="http://schemas.openxmlformats.org/drawingml/2006/table">
            <a:tbl>
              <a:tblPr/>
              <a:tblGrid>
                <a:gridCol w="3645694"/>
                <a:gridCol w="1664494"/>
                <a:gridCol w="1664494"/>
                <a:gridCol w="1664494"/>
              </a:tblGrid>
              <a:tr h="673100">
                <a:tc rowSpan="2"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</a:t>
                      </a:r>
                    </a:p>
                  </a:txBody>
                  <a:tcPr marL="26966" marR="26966" marT="46730" marB="4673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Количество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5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2018 год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2019 год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2020 год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1525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Всего ДТП, ед.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19077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15230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16291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1525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Погибло, чел. 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1525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Травмировано, чел.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1263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1260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1181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1525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Наезды на пешеходов, сл.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369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343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308</a:t>
                      </a:r>
                    </a:p>
                  </a:txBody>
                  <a:tcPr marL="51372" marR="5137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627" name="Номер слайда 1"/>
          <p:cNvSpPr txBox="1">
            <a:spLocks noGrp="1"/>
          </p:cNvSpPr>
          <p:nvPr/>
        </p:nvSpPr>
        <p:spPr bwMode="auto">
          <a:xfrm>
            <a:off x="6973492" y="6446838"/>
            <a:ext cx="2134790" cy="366712"/>
          </a:xfrm>
          <a:prstGeom prst="rect">
            <a:avLst/>
          </a:prstGeom>
          <a:noFill/>
          <a:ln>
            <a:noFill/>
          </a:ln>
          <a:extLst/>
        </p:spPr>
        <p:txBody>
          <a:bodyPr lIns="108776" tIns="54387" rIns="108776" bIns="54387" anchor="ctr"/>
          <a:lstStyle>
            <a:lvl1pPr defTabSz="8159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7338" defTabSz="815975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15975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31775" defTabSz="815975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15975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fld id="{F99E1293-2360-481D-9605-81D32698448A}" type="slidenum">
              <a:rPr lang="ru-RU" altLang="ru-RU" sz="1466">
                <a:solidFill>
                  <a:srgbClr val="898989"/>
                </a:solidFill>
                <a:cs typeface="+mn-cs"/>
              </a:rPr>
              <a:pPr algn="r" fontAlgn="auto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t>11</a:t>
            </a:fld>
            <a:endParaRPr lang="ru-RU" altLang="ru-RU" sz="1466">
              <a:solidFill>
                <a:srgbClr val="898989"/>
              </a:solidFill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7268" y="5985173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 итогам первого </a:t>
            </a:r>
            <a:r>
              <a:rPr lang="ru-RU" b="1">
                <a:solidFill>
                  <a:srgbClr val="FF0000"/>
                </a:solidFill>
              </a:rPr>
              <a:t>полугодия </a:t>
            </a:r>
            <a:r>
              <a:rPr lang="ru-RU" b="1" smtClean="0">
                <a:solidFill>
                  <a:srgbClr val="FF0000"/>
                </a:solidFill>
              </a:rPr>
              <a:t>2020 </a:t>
            </a:r>
            <a:r>
              <a:rPr lang="ru-RU" b="1" dirty="0">
                <a:solidFill>
                  <a:srgbClr val="FF0000"/>
                </a:solidFill>
              </a:rPr>
              <a:t>года Башкирия заняла первое место среди регионов Приволжского федерального округа и шестое место в России по числу погибших в дорожно-транспортных происшествиях.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369250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gibdd102.ru/images/files/988d63b5-8705-4b88-b804-a6b8658f7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" y="188639"/>
            <a:ext cx="4487990" cy="336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2427275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4 декабря , </a:t>
            </a:r>
            <a:r>
              <a:rPr lang="ru-RU" b="1" dirty="0" err="1" smtClean="0">
                <a:solidFill>
                  <a:schemeClr val="bg1"/>
                </a:solidFill>
              </a:rPr>
              <a:t>Давлекановский</a:t>
            </a:r>
            <a:r>
              <a:rPr lang="ru-RU" b="1" dirty="0" smtClean="0">
                <a:solidFill>
                  <a:schemeClr val="bg1"/>
                </a:solidFill>
              </a:rPr>
              <a:t> район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погибло 3 человека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gibdd102.ru/images/files/2(11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8638"/>
            <a:ext cx="4368485" cy="336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75676" y="2780928"/>
            <a:ext cx="2439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26 ноября, </a:t>
            </a:r>
            <a:r>
              <a:rPr lang="ru-RU" b="1" dirty="0" err="1" smtClean="0">
                <a:solidFill>
                  <a:schemeClr val="bg1"/>
                </a:solidFill>
              </a:rPr>
              <a:t>Шакша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п</a:t>
            </a:r>
            <a:r>
              <a:rPr lang="ru-RU" b="1" dirty="0" smtClean="0">
                <a:solidFill>
                  <a:schemeClr val="bg1"/>
                </a:solidFill>
              </a:rPr>
              <a:t>огибло 2 человека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32" name="Picture 8" descr="http://gibdd102.ru/images/files/%D0%A5%D0%B0%D0%B9%D0%B1%D1%83%D0%BB%D0%BB%D0%B0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63" y="3722728"/>
            <a:ext cx="4432657" cy="301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2495" y="5805264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23 октября,</a:t>
            </a:r>
          </a:p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Хайбуллинский</a:t>
            </a:r>
            <a:r>
              <a:rPr lang="ru-RU" b="1" dirty="0" smtClean="0">
                <a:solidFill>
                  <a:schemeClr val="bg1"/>
                </a:solidFill>
              </a:rPr>
              <a:t> район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погибло 3 человека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34" name="Picture 10" descr="http://gibdd102.ru/images/files/%D0%91%D0%BB%D0%B0%D0%B3%D0%BE%D0%B2%D0%B5%D1%89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673" y="3779001"/>
            <a:ext cx="4140819" cy="293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48064" y="5818038"/>
            <a:ext cx="3332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10 октября,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Благовещенский район,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погибло 2 человека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05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gibdd102.ru/images/files/1234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37" y="116632"/>
            <a:ext cx="3899472" cy="295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2148974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3 сентября,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Илишевский</a:t>
            </a:r>
            <a:r>
              <a:rPr lang="ru-RU" b="1" dirty="0" smtClean="0">
                <a:solidFill>
                  <a:schemeClr val="bg1"/>
                </a:solidFill>
              </a:rPr>
              <a:t> район,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погиб 1 ребенок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52" name="Picture 4" descr="http://gibdd102.ru/images/files/%D0%91%D1%83%D0%B7%D0%B4%D1%8F%D0%B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6632"/>
            <a:ext cx="4220717" cy="295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48658" y="2145423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29 августа,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Буздякский</a:t>
            </a:r>
            <a:r>
              <a:rPr lang="ru-RU" b="1" dirty="0" smtClean="0">
                <a:solidFill>
                  <a:schemeClr val="bg1"/>
                </a:solidFill>
              </a:rPr>
              <a:t> район,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погибло 2 человека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54" name="Picture 6" descr="http://gibdd102.ru/images/files/%D0%9A%D1%80%D0%B0%D1%81%D0%BD%D0%BE%D0%BA%D0%B0%D0%BC%D1%81%D0%B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32" y="3471518"/>
            <a:ext cx="4219352" cy="298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52269" y="5445224"/>
            <a:ext cx="28298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29 августа,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Краснокамский</a:t>
            </a:r>
            <a:r>
              <a:rPr lang="ru-RU" b="1" dirty="0" smtClean="0">
                <a:solidFill>
                  <a:schemeClr val="bg1"/>
                </a:solidFill>
              </a:rPr>
              <a:t> район,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погиб 1 ребенок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56" name="Picture 8" descr="http://gibdd102.ru/images/files/7ff00b55-da14-4b0e-82ac-d5f39d5f0dee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71518"/>
            <a:ext cx="4189619" cy="298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51527" y="5445224"/>
            <a:ext cx="31815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2 июля,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Калтасинский</a:t>
            </a:r>
            <a:r>
              <a:rPr lang="ru-RU" b="1" dirty="0" smtClean="0">
                <a:solidFill>
                  <a:schemeClr val="bg1"/>
                </a:solidFill>
              </a:rPr>
              <a:t> район, погибло 2 человека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82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4644"/>
            <a:ext cx="7488832" cy="792087"/>
          </a:xfrm>
        </p:spPr>
        <p:txBody>
          <a:bodyPr/>
          <a:lstStyle/>
          <a:p>
            <a:pPr algn="ctr"/>
            <a:r>
              <a:rPr lang="ru-RU" dirty="0" smtClean="0"/>
              <a:t>Третий учебный вопрос: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0808"/>
            <a:ext cx="8496944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 Правила безопасного поведения в условиях чрезвычайной ситуации. Действия населения по сигналу оповещения «Внимание всем!»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56322" name="Picture 2" descr="Картинки по запросу внимание все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169986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48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Преподаватель\Desktop\химические предприят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76626" y="44624"/>
            <a:ext cx="8856984" cy="5960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cmpd="sng">
            <a:solidFill>
              <a:schemeClr val="tx2"/>
            </a:solidFill>
          </a:ln>
        </p:spPr>
        <p:txBody>
          <a:bodyPr anchor="ctr"/>
          <a:lstStyle>
            <a:lvl1pPr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1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2pPr>
            <a:lvl3pPr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3pPr>
            <a:lvl4pPr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4pPr>
            <a:lvl5pPr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5pPr>
            <a:lvl6pPr marL="2514600" indent="-228600"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6pPr>
            <a:lvl7pPr marL="2971800" indent="-228600"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7pPr>
            <a:lvl8pPr marL="3429000" indent="-228600"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8pPr>
            <a:lvl9pPr marL="3886200" indent="-228600"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9pPr>
          </a:lstStyle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Химические опасные объекты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32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Картинки по запросу правила при выбросе хлор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" t="1696" r="2141" b="17714"/>
          <a:stretch/>
        </p:blipFill>
        <p:spPr bwMode="auto">
          <a:xfrm>
            <a:off x="107504" y="404664"/>
            <a:ext cx="8955465" cy="537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96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Картинки по запросу правила при выбросе аммиак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" t="2191" r="1628" b="16793"/>
          <a:stretch/>
        </p:blipFill>
        <p:spPr bwMode="auto">
          <a:xfrm>
            <a:off x="0" y="620688"/>
            <a:ext cx="9167003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31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Преподаватель\Desktop\объект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" y="0"/>
            <a:ext cx="9137985" cy="686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63522" y="121399"/>
            <a:ext cx="8856984" cy="5960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cmpd="sng">
            <a:solidFill>
              <a:schemeClr val="tx2"/>
            </a:solidFill>
          </a:ln>
        </p:spPr>
        <p:txBody>
          <a:bodyPr anchor="ctr"/>
          <a:lstStyle>
            <a:lvl1pPr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1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2pPr>
            <a:lvl3pPr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3pPr>
            <a:lvl4pPr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4pPr>
            <a:lvl5pPr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5pPr>
            <a:lvl6pPr marL="2514600" indent="-228600"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6pPr>
            <a:lvl7pPr marL="2971800" indent="-228600"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7pPr>
            <a:lvl8pPr marL="3429000" indent="-228600"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8pPr>
            <a:lvl9pPr marL="3886200" indent="-228600" algn="l" defTabSz="449263" rtl="0"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100" b="1">
                <a:solidFill>
                  <a:srgbClr val="336699"/>
                </a:solidFill>
                <a:latin typeface="Arial Narrow" pitchFamily="32" charset="0"/>
                <a:ea typeface="DejaVu Sans" charset="0"/>
                <a:cs typeface="DejaVu Sans" charset="0"/>
              </a:defRPr>
            </a:lvl9pPr>
          </a:lstStyle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Пожаровзрывоопасные объекты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0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http://publicdomainvectors.org/photos/megaphone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1401" flipH="1">
            <a:off x="3568700" y="1160463"/>
            <a:ext cx="18669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4" descr="http://images.gofreedownload.net/signal-vista-288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36838"/>
            <a:ext cx="25908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6" descr="http://www.transinfo.by/files/transinfo/reg_images/kontak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81300"/>
            <a:ext cx="2339975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10" descr="http://www.playcast.ru/uploads/2014/05/06/850095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96975"/>
            <a:ext cx="187325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2" descr="http://wordassociations.ru/image/600x/svg_to_png/rg1024_cartoon_tv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196975"/>
            <a:ext cx="1763712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Звуки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сирены означают сигнал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«ВНИМАНИЕ ВСЕМ!»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5157788"/>
            <a:ext cx="9144000" cy="1700212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u="sng" dirty="0">
              <a:solidFill>
                <a:srgbClr val="FF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FF0000"/>
                </a:solidFill>
              </a:rPr>
              <a:t>УСЛЫШАВ ИХ,НЕОБХОДИМО: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Немедленно включить телевизор, радиоприемник;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Внимательно прослушать экстренное сообщение о сложившейся обстановке и порядке действий;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chemeClr val="tx1"/>
                </a:solidFill>
              </a:rPr>
              <a:t>Держать все эти средства постоянно включенными в течение всего периода ликвидации аварий, катастроф или стихийных бедствий. 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1512" name="Picture 16" descr="http://chipsakti.biz/wp-content/uploads/2013/01/panduan-transaksi-1024x102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644900"/>
            <a:ext cx="14414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337844" y="4797425"/>
            <a:ext cx="4789488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Единый телефон службы спасения-«112»</a:t>
            </a:r>
          </a:p>
        </p:txBody>
      </p:sp>
    </p:spTree>
    <p:extLst>
      <p:ext uri="{BB962C8B-B14F-4D97-AF65-F5344CB8AC3E}">
        <p14:creationId xmlns:p14="http://schemas.microsoft.com/office/powerpoint/2010/main" val="351891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реподаватель\Desktop\9019315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67" b="3003"/>
          <a:stretch/>
        </p:blipFill>
        <p:spPr bwMode="auto">
          <a:xfrm>
            <a:off x="-756592" y="0"/>
            <a:ext cx="99005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4644"/>
            <a:ext cx="7488832" cy="792087"/>
          </a:xfrm>
        </p:spPr>
        <p:txBody>
          <a:bodyPr/>
          <a:lstStyle/>
          <a:p>
            <a:pPr algn="ctr"/>
            <a:r>
              <a:rPr lang="ru-RU" dirty="0" smtClean="0"/>
              <a:t>Четвёртый учебный вопрос: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0808"/>
            <a:ext cx="8496944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 Правила безопасного поведения на водных объектах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0000862414-sthu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2636"/>
            <a:ext cx="1643134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03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-52460" y="50783"/>
            <a:ext cx="9139238" cy="944448"/>
          </a:xfrm>
          <a:prstGeom prst="rect">
            <a:avLst/>
          </a:prstGeom>
          <a:noFill/>
          <a:ln>
            <a:noFill/>
          </a:ln>
          <a:extLst/>
        </p:spPr>
        <p:txBody>
          <a:bodyPr lIns="97113" tIns="48557" rIns="97113" bIns="48557" anchor="ctr">
            <a:spAutoFit/>
          </a:bodyPr>
          <a:lstStyle>
            <a:lvl1pPr defTabSz="6111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 defTabSz="611188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 defTabSz="611188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198563" indent="-169863" defTabSz="611188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39875" indent="-171450" defTabSz="611188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9970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42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14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68675" indent="-171450" defTabSz="6111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</a:t>
            </a:r>
            <a:r>
              <a:rPr lang="ru-RU" sz="25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купальных сезонов города Уфы</a:t>
            </a: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5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(количество отдыхающих на пляжах  в 2020 г. 220518 чел.) </a:t>
            </a:r>
            <a:endParaRPr lang="ru-RU" sz="2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058" name="Picture 21" descr="DSC0397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7" b="12737"/>
          <a:stretch>
            <a:fillRect/>
          </a:stretch>
        </p:blipFill>
        <p:spPr bwMode="auto">
          <a:xfrm>
            <a:off x="179513" y="3356992"/>
            <a:ext cx="4337646" cy="3240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22" descr="DSC0403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88" b="10938"/>
          <a:stretch>
            <a:fillRect/>
          </a:stretch>
        </p:blipFill>
        <p:spPr bwMode="auto">
          <a:xfrm>
            <a:off x="4733924" y="3356992"/>
            <a:ext cx="4230563" cy="3240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51" name="Номер слайда 1"/>
          <p:cNvSpPr txBox="1">
            <a:spLocks noGrp="1"/>
          </p:cNvSpPr>
          <p:nvPr/>
        </p:nvSpPr>
        <p:spPr bwMode="auto">
          <a:xfrm>
            <a:off x="6973492" y="6446838"/>
            <a:ext cx="2134790" cy="366712"/>
          </a:xfrm>
          <a:prstGeom prst="rect">
            <a:avLst/>
          </a:prstGeom>
          <a:noFill/>
          <a:ln>
            <a:noFill/>
          </a:ln>
          <a:extLst/>
        </p:spPr>
        <p:txBody>
          <a:bodyPr lIns="108776" tIns="54387" rIns="108776" bIns="54387" anchor="ctr"/>
          <a:lstStyle>
            <a:lvl1pPr defTabSz="8159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7338" defTabSz="815975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15975">
              <a:spcBef>
                <a:spcPct val="20000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31775" defTabSz="815975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15975">
              <a:spcBef>
                <a:spcPct val="20000"/>
              </a:spcBef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59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fld id="{1041A99E-C0A6-4B03-B002-CC85D90D1AEA}" type="slidenum">
              <a:rPr lang="ru-RU" altLang="ru-RU" sz="1466">
                <a:solidFill>
                  <a:srgbClr val="898989"/>
                </a:solidFill>
                <a:cs typeface="+mn-cs"/>
              </a:rPr>
              <a:pPr algn="r" fontAlgn="auto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t>22</a:t>
            </a:fld>
            <a:endParaRPr lang="ru-RU" altLang="ru-RU" sz="1466">
              <a:solidFill>
                <a:srgbClr val="898989"/>
              </a:solidFill>
              <a:cs typeface="+mn-cs"/>
            </a:endParaRPr>
          </a:p>
        </p:txBody>
      </p:sp>
      <p:graphicFrame>
        <p:nvGraphicFramePr>
          <p:cNvPr id="4509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218841"/>
              </p:ext>
            </p:extLst>
          </p:nvPr>
        </p:nvGraphicFramePr>
        <p:xfrm>
          <a:off x="33213" y="1071549"/>
          <a:ext cx="9025698" cy="2101584"/>
        </p:xfrm>
        <a:graphic>
          <a:graphicData uri="http://schemas.openxmlformats.org/drawingml/2006/table">
            <a:tbl>
              <a:tblPr/>
              <a:tblGrid>
                <a:gridCol w="3126986"/>
                <a:gridCol w="1504801"/>
                <a:gridCol w="1504801"/>
                <a:gridCol w="1655282"/>
                <a:gridCol w="1233828"/>
              </a:tblGrid>
              <a:tr h="499072">
                <a:tc>
                  <a:txBody>
                    <a:bodyPr/>
                    <a:lstStyle>
                      <a:lvl1pPr defTabSz="574675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574675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574675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574675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574675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574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574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574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5746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5746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Количество, чел.</a:t>
                      </a: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2017 год</a:t>
                      </a: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2020 год</a:t>
                      </a:r>
                      <a:endParaRPr lang="ru-RU" b="1" dirty="0"/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627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Спасено на воде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47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97</a:t>
                      </a: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101</a:t>
                      </a:r>
                      <a:endParaRPr lang="ru-RU" sz="2000" b="1" dirty="0"/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6885"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Утонуло/ в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т.ч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детей до 14 лет</a:t>
                      </a: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10/3</a:t>
                      </a: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68580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6858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4/1</a:t>
                      </a:r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18/1</a:t>
                      </a:r>
                      <a:endParaRPr lang="ru-RU" sz="2000" b="1" dirty="0"/>
                    </a:p>
                  </a:txBody>
                  <a:tcPr marL="81606" marR="81606" marT="54386" marB="5438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63387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0" y="245893"/>
            <a:ext cx="9216629" cy="47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43" tIns="40822" rIns="81643" bIns="40822" anchor="ctr">
            <a:spAutoFit/>
          </a:bodyPr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hangingPunct="0">
              <a:lnSpc>
                <a:spcPct val="90000"/>
              </a:lnSpc>
              <a:buClr>
                <a:srgbClr val="000000"/>
              </a:buClr>
            </a:pPr>
            <a:r>
              <a:rPr lang="ru-RU" altLang="ru-RU" sz="2800" b="1" dirty="0">
                <a:solidFill>
                  <a:schemeClr val="tx2"/>
                </a:solidFill>
              </a:rPr>
              <a:t>Подтопления в результате ливневого дождя </a:t>
            </a:r>
            <a:endParaRPr lang="en-GB" altLang="ru-RU" sz="2800" b="1" dirty="0">
              <a:solidFill>
                <a:schemeClr val="tx2"/>
              </a:solidFill>
            </a:endParaRPr>
          </a:p>
        </p:txBody>
      </p:sp>
      <p:sp>
        <p:nvSpPr>
          <p:cNvPr id="107523" name="Номер слайда 1"/>
          <p:cNvSpPr txBox="1">
            <a:spLocks noGrp="1"/>
          </p:cNvSpPr>
          <p:nvPr/>
        </p:nvSpPr>
        <p:spPr bwMode="auto">
          <a:xfrm>
            <a:off x="6866335" y="6303964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E62487FD-0B18-4247-82EE-6D4D4396179B}" type="slidenum">
              <a:rPr lang="ru-RU" altLang="ru-RU" sz="1200">
                <a:solidFill>
                  <a:srgbClr val="898989"/>
                </a:solidFill>
                <a:latin typeface="Calibri" pitchFamily="34" charset="0"/>
              </a:rPr>
              <a:pPr algn="r"/>
              <a:t>23</a:t>
            </a:fld>
            <a:endParaRPr lang="ru-RU" altLang="ru-RU" sz="1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07524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8" b="17154"/>
          <a:stretch>
            <a:fillRect/>
          </a:stretch>
        </p:blipFill>
        <p:spPr bwMode="auto">
          <a:xfrm>
            <a:off x="413148" y="4057651"/>
            <a:ext cx="4050506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" b="14658"/>
          <a:stretch>
            <a:fillRect/>
          </a:stretch>
        </p:blipFill>
        <p:spPr bwMode="auto">
          <a:xfrm>
            <a:off x="4680348" y="1255713"/>
            <a:ext cx="4049315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6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11" b="18259"/>
          <a:stretch>
            <a:fillRect/>
          </a:stretch>
        </p:blipFill>
        <p:spPr bwMode="auto">
          <a:xfrm>
            <a:off x="413148" y="1255713"/>
            <a:ext cx="4050506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7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0" b="13271"/>
          <a:stretch>
            <a:fillRect/>
          </a:stretch>
        </p:blipFill>
        <p:spPr bwMode="auto">
          <a:xfrm>
            <a:off x="4680348" y="4057651"/>
            <a:ext cx="404931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222447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ECE58-DD8F-41A7-82C0-941C977FA5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99" y="1219880"/>
            <a:ext cx="4054475" cy="252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2" y="1219880"/>
            <a:ext cx="4048125" cy="252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99" y="3972540"/>
            <a:ext cx="4048125" cy="252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922" y="3972540"/>
            <a:ext cx="4048125" cy="252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5" y="-25701"/>
            <a:ext cx="8872661" cy="76943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Подтопления в результате сильного дождя на территории </a:t>
            </a:r>
          </a:p>
          <a:p>
            <a:pPr algn="ctr"/>
            <a:r>
              <a:rPr lang="ru-RU" sz="2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городского округа город г. Уфа</a:t>
            </a:r>
            <a:endParaRPr lang="ru-RU" sz="2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87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864" y="404664"/>
            <a:ext cx="7483327" cy="792087"/>
          </a:xfrm>
        </p:spPr>
        <p:txBody>
          <a:bodyPr/>
          <a:lstStyle/>
          <a:p>
            <a:pPr algn="ctr"/>
            <a:r>
              <a:rPr lang="ru-RU" dirty="0" smtClean="0"/>
              <a:t>Пятый учебный вопрос: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76438"/>
            <a:ext cx="851510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Правила безопасности школьников в интернете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57348" name="Picture 4" descr="Картинки по запросу интернет и ребен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365104"/>
            <a:ext cx="2880320" cy="191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0" name="Picture 6" descr="Картинки по запросу интернет зависимос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403" y="4313113"/>
            <a:ext cx="2847934" cy="194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Картинки по запросу интерн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7353" name="Picture 9" descr="C:\Users\Преподаватель\Desktop\979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427450"/>
            <a:ext cx="2511360" cy="160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10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Картинки по запросу правила поведени в интернете для школьников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" r="4163" b="4222"/>
          <a:stretch/>
        </p:blipFill>
        <p:spPr bwMode="auto">
          <a:xfrm>
            <a:off x="0" y="44624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52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476673"/>
            <a:ext cx="6091238" cy="792087"/>
          </a:xfrm>
        </p:spPr>
        <p:txBody>
          <a:bodyPr/>
          <a:lstStyle/>
          <a:p>
            <a:r>
              <a:rPr lang="ru-RU" dirty="0" smtClean="0"/>
              <a:t>Шест</a:t>
            </a:r>
            <a:r>
              <a:rPr lang="ru-RU" dirty="0"/>
              <a:t>о</a:t>
            </a:r>
            <a:r>
              <a:rPr lang="ru-RU" dirty="0" smtClean="0"/>
              <a:t>й учебный вопрос: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76438"/>
            <a:ext cx="851510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Правила безопасности при использовании электроприборов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4" name="AutoShape 8" descr="Картинки по запросу интерн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86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Картинки по запросу электроприбо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Картинки по запросу электроприбор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Картинки по запросу электроприборы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Картинки по запросу электроприборы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3" name="Picture 11" descr="C:\Users\Преподаватель\Desktop\slide_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7"/>
          <a:stretch/>
        </p:blipFill>
        <p:spPr bwMode="auto">
          <a:xfrm>
            <a:off x="1" y="0"/>
            <a:ext cx="91451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 bwMode="auto">
          <a:xfrm>
            <a:off x="6732240" y="6309320"/>
            <a:ext cx="2232248" cy="54868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42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правила пользования электроприборам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88"/>
          <a:stretch/>
        </p:blipFill>
        <p:spPr bwMode="auto">
          <a:xfrm>
            <a:off x="-5168" y="3632"/>
            <a:ext cx="914916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28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76675"/>
            <a:ext cx="6091238" cy="792087"/>
          </a:xfrm>
        </p:spPr>
        <p:txBody>
          <a:bodyPr/>
          <a:lstStyle/>
          <a:p>
            <a:r>
              <a:rPr lang="ru-RU" dirty="0" smtClean="0"/>
              <a:t>Седьмой учебный вопрос: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76438"/>
            <a:ext cx="851510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Правила поведения в местах массового скопления людей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4" name="AutoShape 8" descr="Картинки по запросу интерн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 descr="Картинки по запросу места массового скопления люде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67228"/>
            <a:ext cx="3100947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Картинки по запросу места массового скопления люд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067119"/>
            <a:ext cx="306034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Картинки по запросу места массового скопления людей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9" name="Picture 9" descr="C:\Users\Преподаватель\Desktop\photo_crowd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653" y="3564660"/>
            <a:ext cx="2213130" cy="295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40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Картинки по запросу правила поведения в местах массового скопления люд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04526" cy="668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21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192.168.107.1\общая умц\4.Учебный отдел\логотип УГ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84621"/>
            <a:ext cx="3816424" cy="421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254560" y="-2236"/>
            <a:ext cx="6840760" cy="105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19" tIns="34261" rIns="68519" bIns="34261">
            <a:spAutoFit/>
          </a:bodyPr>
          <a:lstStyle>
            <a:lvl1pPr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3782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17375E"/>
                </a:solidFill>
              </a:rPr>
              <a:t>Учебно-методический отдел</a:t>
            </a:r>
          </a:p>
          <a:p>
            <a:pPr algn="ctr" defTabSz="913782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800" b="1" dirty="0">
                <a:solidFill>
                  <a:srgbClr val="17375E"/>
                </a:solidFill>
              </a:rPr>
              <a:t>www.ufa-umc.ru</a:t>
            </a:r>
            <a:endParaRPr lang="ru-RU" altLang="ru-RU" sz="2800" b="1" dirty="0">
              <a:solidFill>
                <a:srgbClr val="17375E"/>
              </a:solidFill>
            </a:endParaRPr>
          </a:p>
        </p:txBody>
      </p:sp>
      <p:sp>
        <p:nvSpPr>
          <p:cNvPr id="2050" name="Text Box 10"/>
          <p:cNvSpPr txBox="1">
            <a:spLocks noChangeArrowheads="1"/>
          </p:cNvSpPr>
          <p:nvPr/>
        </p:nvSpPr>
        <p:spPr bwMode="auto">
          <a:xfrm>
            <a:off x="0" y="5049064"/>
            <a:ext cx="9144000" cy="133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19" tIns="34261" rIns="68519" bIns="34261">
            <a:spAutoFit/>
          </a:bodyPr>
          <a:lstStyle>
            <a:lvl1pPr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3782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17375E"/>
                </a:solidFill>
              </a:rPr>
              <a:t>Муниципальное бюджетное учреждение </a:t>
            </a:r>
          </a:p>
          <a:p>
            <a:pPr algn="ctr" defTabSz="913782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17375E"/>
                </a:solidFill>
              </a:rPr>
              <a:t>«Управление гражданской защиты» </a:t>
            </a:r>
          </a:p>
          <a:p>
            <a:pPr algn="ctr" defTabSz="913782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17375E"/>
                </a:solidFill>
              </a:rPr>
              <a:t>городского округа город Уфа Республики Башкортостан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01414" y="6281001"/>
            <a:ext cx="8147050" cy="463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39" tIns="46768" rIns="89939" bIns="46768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DejaVu Sans"/>
                <a:cs typeface="DejaVu Sans"/>
              </a:defRPr>
            </a:lvl9pPr>
          </a:lstStyle>
          <a:p>
            <a:pPr algn="ctr" defTabSz="913782"/>
            <a:r>
              <a:rPr lang="ru-RU" b="1" dirty="0">
                <a:solidFill>
                  <a:srgbClr val="FF0000"/>
                </a:solidFill>
              </a:rPr>
              <a:t>Убедительная просьба , выключить сотовые  телефоны!</a:t>
            </a:r>
          </a:p>
        </p:txBody>
      </p:sp>
    </p:spTree>
    <p:extLst>
      <p:ext uri="{BB962C8B-B14F-4D97-AF65-F5344CB8AC3E}">
        <p14:creationId xmlns:p14="http://schemas.microsoft.com/office/powerpoint/2010/main" val="3624608750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76675"/>
            <a:ext cx="6091238" cy="792087"/>
          </a:xfrm>
        </p:spPr>
        <p:txBody>
          <a:bodyPr/>
          <a:lstStyle/>
          <a:p>
            <a:r>
              <a:rPr lang="ru-RU" dirty="0" smtClean="0"/>
              <a:t> Восьмой учебный вопрос: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375" y="1628800"/>
            <a:ext cx="851510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Правила оказания первой помощи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4" name="AutoShape 2" descr="Картинки по запросу первая помощ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8371" name="Picture 3" descr="C:\Users\Преподаватель\Desktop\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645024"/>
            <a:ext cx="2479038" cy="245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64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76252"/>
            <a:ext cx="8803134" cy="1401763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Первая помощь- это комплекс  срочных мер, направленных на спасение жизни человека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Картинки по запросу первая помощ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0848"/>
            <a:ext cx="2939205" cy="220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637872"/>
            <a:ext cx="3145532" cy="197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 descr="C:\Users\Преподаватель\Desktop\pervaia-pomoshch-pri-insulte.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60848"/>
            <a:ext cx="3177168" cy="210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1" descr="Картинки по запросу первая помощь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43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WordArt 4"/>
          <p:cNvSpPr>
            <a:spLocks noChangeArrowheads="1" noChangeShapeType="1" noTextEdit="1"/>
          </p:cNvSpPr>
          <p:nvPr/>
        </p:nvSpPr>
        <p:spPr bwMode="auto">
          <a:xfrm>
            <a:off x="2627784" y="188640"/>
            <a:ext cx="3839691" cy="5733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Кровотечения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19125" y="1143000"/>
            <a:ext cx="4114800" cy="21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8" tIns="45710" rIns="91418" bIns="4571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Какие виды кровотечения вы знаете?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ru-RU" altLang="ru-RU" sz="20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Артериальное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ru-RU" altLang="ru-RU" sz="20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Венозное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ru-RU" altLang="ru-RU" sz="20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Капиллярное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ru-RU" altLang="ru-RU" sz="20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Внутреннее </a:t>
            </a:r>
          </a:p>
        </p:txBody>
      </p:sp>
      <p:pic>
        <p:nvPicPr>
          <p:cNvPr id="13320" name="Picture 8" descr="Картинка 1 из 643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43000"/>
            <a:ext cx="3505200" cy="282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0" descr="Картинка 16 из 2676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0"/>
            <a:ext cx="173831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2" descr="Картинка 16 из 2307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648200"/>
            <a:ext cx="19050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83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352800" y="1828800"/>
            <a:ext cx="2971800" cy="2895600"/>
          </a:xfr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100" dirty="0" smtClean="0">
                <a:solidFill>
                  <a:srgbClr val="C00000"/>
                </a:solidFill>
              </a:rPr>
              <a:t>Рана</a:t>
            </a:r>
            <a:r>
              <a:rPr lang="ru-RU" sz="2000" dirty="0" smtClean="0">
                <a:solidFill>
                  <a:srgbClr val="C00000"/>
                </a:solidFill>
              </a:rPr>
              <a:t> – 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повреждение целостности кожных покровов тела, слизистых оболочек в результате механического воздействия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9011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3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457200"/>
            <a:ext cx="3429000" cy="2209800"/>
          </a:xfrm>
          <a:ln w="6350">
            <a:solidFill>
              <a:srgbClr val="9C5E42"/>
            </a:solidFill>
            <a:miter lim="800000"/>
            <a:headEnd/>
            <a:tailEnd/>
          </a:ln>
        </p:spPr>
      </p:pic>
      <p:pic>
        <p:nvPicPr>
          <p:cNvPr id="90116" name="Picture 6"/>
          <p:cNvPicPr>
            <a:picLocks noChangeAspect="1" noChangeArrowheads="1"/>
          </p:cNvPicPr>
          <p:nvPr/>
        </p:nvPicPr>
        <p:blipFill>
          <a:blip r:embed="rId3">
            <a:lum bright="14000"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38600"/>
            <a:ext cx="2743200" cy="2209800"/>
          </a:xfrm>
          <a:prstGeom prst="rect">
            <a:avLst/>
          </a:prstGeom>
          <a:noFill/>
          <a:ln w="6350">
            <a:solidFill>
              <a:srgbClr val="9C5E4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17" name="Picture 7"/>
          <p:cNvPicPr>
            <a:picLocks noChangeAspect="1" noChangeArrowheads="1"/>
          </p:cNvPicPr>
          <p:nvPr/>
        </p:nvPicPr>
        <p:blipFill>
          <a:blip r:embed="rId4">
            <a:lum bright="30000"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67200"/>
            <a:ext cx="3352800" cy="2057400"/>
          </a:xfrm>
          <a:prstGeom prst="rect">
            <a:avLst/>
          </a:prstGeom>
          <a:noFill/>
          <a:ln w="6350">
            <a:solidFill>
              <a:srgbClr val="9C5E4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18" name="Picture 8"/>
          <p:cNvPicPr>
            <a:picLocks noChangeAspect="1" noChangeArrowheads="1"/>
          </p:cNvPicPr>
          <p:nvPr/>
        </p:nvPicPr>
        <p:blipFill>
          <a:blip r:embed="rId5">
            <a:lum bright="30000"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7200"/>
            <a:ext cx="2819400" cy="2133600"/>
          </a:xfrm>
          <a:prstGeom prst="rect">
            <a:avLst/>
          </a:prstGeom>
          <a:noFill/>
          <a:ln w="6350">
            <a:solidFill>
              <a:srgbClr val="9C5E4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6553200" y="2971800"/>
            <a:ext cx="1905000" cy="533400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укушенная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90600" y="3124200"/>
            <a:ext cx="1905000" cy="533400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огнестрельная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38600" y="5105400"/>
            <a:ext cx="1600200" cy="990600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другие виды ран</a:t>
            </a:r>
          </a:p>
        </p:txBody>
      </p:sp>
    </p:spTree>
    <p:extLst>
      <p:ext uri="{BB962C8B-B14F-4D97-AF65-F5344CB8AC3E}">
        <p14:creationId xmlns:p14="http://schemas.microsoft.com/office/powerpoint/2010/main" val="59794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4"/>
          <p:cNvSpPr txBox="1">
            <a:spLocks noChangeArrowheads="1"/>
          </p:cNvSpPr>
          <p:nvPr/>
        </p:nvSpPr>
        <p:spPr bwMode="auto">
          <a:xfrm>
            <a:off x="457200" y="990600"/>
            <a:ext cx="8534400" cy="189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8" tIns="45710" rIns="91418" bIns="4571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Пальцевое прижатие для временной остановки кровотечения применяют редко, только в порядке оказания экстренной помощи.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Самым надежным способом</a:t>
            </a:r>
            <a:r>
              <a:rPr lang="ru-RU" altLang="ru-RU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временной остановки сильного артериального кровотечения на верхних и нижних конечностях является </a:t>
            </a:r>
            <a:r>
              <a:rPr lang="ru-RU" altLang="ru-RU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наложение кровоостанавливающего жгута или закрутки</a:t>
            </a:r>
            <a:r>
              <a:rPr lang="ru-RU" altLang="ru-RU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, т.е. круговое перетягивание конечности. </a:t>
            </a:r>
          </a:p>
        </p:txBody>
      </p:sp>
      <p:pic>
        <p:nvPicPr>
          <p:cNvPr id="94211" name="Picture 11" descr="Картинка 8 из 788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19400"/>
            <a:ext cx="23399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2" name="Rectangle 12"/>
          <p:cNvSpPr>
            <a:spLocks noChangeArrowheads="1"/>
          </p:cNvSpPr>
          <p:nvPr/>
        </p:nvSpPr>
        <p:spPr bwMode="auto">
          <a:xfrm>
            <a:off x="457200" y="2971800"/>
            <a:ext cx="57912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8" tIns="45710" rIns="91418" bIns="4571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При отсутствии жгута может быть использован любой подручный материал (резиновая трубка, брючный ремень, платок, шарф, веревка и т.п.). </a:t>
            </a:r>
            <a:br>
              <a:rPr lang="ru-RU" altLang="ru-RU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</a:br>
            <a:endParaRPr lang="ru-RU" altLang="ru-RU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94213" name="WordArt 13"/>
          <p:cNvSpPr>
            <a:spLocks noChangeArrowheads="1" noChangeShapeType="1" noTextEdit="1"/>
          </p:cNvSpPr>
          <p:nvPr/>
        </p:nvSpPr>
        <p:spPr bwMode="auto">
          <a:xfrm>
            <a:off x="2419350" y="228600"/>
            <a:ext cx="43053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Остановка кровотечения</a:t>
            </a:r>
          </a:p>
        </p:txBody>
      </p:sp>
      <p:pic>
        <p:nvPicPr>
          <p:cNvPr id="94214" name="Picture 15" descr="Картинка 34 из 5317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962400"/>
            <a:ext cx="37814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70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7086600" cy="6096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1811" tIns="45917" rIns="91811" bIns="45917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smtClean="0">
                <a:solidFill>
                  <a:srgbClr val="FFFF00"/>
                </a:solidFill>
                <a:latin typeface="AGPresquire"/>
              </a:rPr>
              <a:t>НАЛОЖЕНИЕ</a:t>
            </a:r>
            <a:br>
              <a:rPr lang="ru-RU" sz="3200" b="1" smtClean="0">
                <a:solidFill>
                  <a:srgbClr val="FFFF00"/>
                </a:solidFill>
                <a:latin typeface="AGPresquire"/>
              </a:rPr>
            </a:br>
            <a:r>
              <a:rPr lang="ru-RU" sz="3200" b="1" smtClean="0">
                <a:solidFill>
                  <a:srgbClr val="FFFF00"/>
                </a:solidFill>
                <a:latin typeface="AGPresquire"/>
              </a:rPr>
              <a:t> ДАВЯЩЕЙ ПОВЯЗКИ</a:t>
            </a:r>
            <a:endParaRPr lang="ru-RU" sz="2800" b="1" smtClean="0">
              <a:solidFill>
                <a:schemeClr val="tx1">
                  <a:lumMod val="85000"/>
                  <a:lumOff val="15000"/>
                </a:schemeClr>
              </a:solidFill>
              <a:latin typeface="AGPresquire"/>
            </a:endParaRPr>
          </a:p>
        </p:txBody>
      </p:sp>
      <p:pic>
        <p:nvPicPr>
          <p:cNvPr id="98307" name="Picture 3" descr="Дав_повязк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25500"/>
            <a:ext cx="33528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8" name="Picture 4" descr="Дав-Пов-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588" y="3878263"/>
            <a:ext cx="3148012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4572000" y="1146175"/>
            <a:ext cx="4419600" cy="2387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176" tIns="45600" rIns="91176" bIns="45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85000"/>
              </a:lnSpc>
              <a:spcBef>
                <a:spcPct val="10000"/>
              </a:spcBef>
              <a:buFont typeface="Wingdings" pitchFamily="2" charset="2"/>
              <a:buChar char="ü"/>
            </a:pPr>
            <a:r>
              <a:rPr lang="ru-RU" altLang="ru-RU" sz="2800" b="1" dirty="0">
                <a:solidFill>
                  <a:srgbClr val="000000"/>
                </a:solidFill>
                <a:latin typeface="AGPresquire" pitchFamily="2" charset="0"/>
                <a:cs typeface="Arial" charset="0"/>
              </a:rPr>
              <a:t>Наложить стерильный тампон на рану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itchFamily="2" charset="2"/>
              <a:buChar char="ü"/>
            </a:pPr>
            <a:r>
              <a:rPr lang="ru-RU" altLang="ru-RU" sz="2800" b="1" dirty="0">
                <a:solidFill>
                  <a:srgbClr val="000000"/>
                </a:solidFill>
                <a:latin typeface="AGPresquire" pitchFamily="2" charset="0"/>
                <a:cs typeface="Arial" charset="0"/>
              </a:rPr>
              <a:t>Плотно прижать тампон к ране</a:t>
            </a:r>
          </a:p>
          <a:p>
            <a:pPr algn="just">
              <a:lnSpc>
                <a:spcPct val="85000"/>
              </a:lnSpc>
              <a:spcBef>
                <a:spcPct val="10000"/>
              </a:spcBef>
              <a:buFont typeface="Wingdings" pitchFamily="2" charset="2"/>
              <a:buChar char="ü"/>
            </a:pPr>
            <a:r>
              <a:rPr lang="ru-RU" altLang="ru-RU" sz="2800" b="1" dirty="0">
                <a:solidFill>
                  <a:srgbClr val="000000"/>
                </a:solidFill>
                <a:latin typeface="AGPresquire" pitchFamily="2" charset="0"/>
                <a:cs typeface="Arial" charset="0"/>
              </a:rPr>
              <a:t>Не тратьте время на промывание раны</a:t>
            </a:r>
            <a:endParaRPr lang="ru-RU" altLang="ru-RU" sz="2000" b="1" dirty="0">
              <a:solidFill>
                <a:srgbClr val="000000"/>
              </a:solidFill>
              <a:latin typeface="AGPresquire" pitchFamily="2" charset="0"/>
              <a:cs typeface="Arial" charset="0"/>
            </a:endParaRPr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966788" y="3870325"/>
            <a:ext cx="4876800" cy="19875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1176" tIns="45600" rIns="91176" bIns="45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70000"/>
              </a:lnSpc>
              <a:spcBef>
                <a:spcPct val="10000"/>
              </a:spcBef>
              <a:buFont typeface="Wingdings" pitchFamily="2" charset="2"/>
              <a:buChar char="ü"/>
            </a:pPr>
            <a:r>
              <a:rPr lang="ru-RU" altLang="ru-RU" sz="2800" b="1" dirty="0">
                <a:solidFill>
                  <a:srgbClr val="002060"/>
                </a:solidFill>
                <a:latin typeface="AGPresquire" pitchFamily="2" charset="0"/>
                <a:cs typeface="Arial" charset="0"/>
              </a:rPr>
              <a:t>Забинтуйте рану накладывая бинт спирально</a:t>
            </a:r>
          </a:p>
          <a:p>
            <a:pPr>
              <a:lnSpc>
                <a:spcPct val="70000"/>
              </a:lnSpc>
              <a:spcBef>
                <a:spcPct val="10000"/>
              </a:spcBef>
              <a:buFont typeface="Wingdings" pitchFamily="2" charset="2"/>
              <a:buChar char="ü"/>
            </a:pPr>
            <a:r>
              <a:rPr lang="ru-RU" altLang="ru-RU" sz="2800" b="1" dirty="0">
                <a:solidFill>
                  <a:srgbClr val="002060"/>
                </a:solidFill>
                <a:latin typeface="AGPresquire" pitchFamily="2" charset="0"/>
                <a:cs typeface="Arial" charset="0"/>
              </a:rPr>
              <a:t>Закрепите концы бинта</a:t>
            </a:r>
          </a:p>
          <a:p>
            <a:pPr>
              <a:lnSpc>
                <a:spcPct val="70000"/>
              </a:lnSpc>
              <a:spcBef>
                <a:spcPct val="10000"/>
              </a:spcBef>
              <a:buFont typeface="Wingdings" pitchFamily="2" charset="2"/>
              <a:buChar char="ü"/>
            </a:pPr>
            <a:r>
              <a:rPr lang="ru-RU" altLang="ru-RU" sz="2800" b="1" dirty="0">
                <a:solidFill>
                  <a:srgbClr val="002060"/>
                </a:solidFill>
                <a:latin typeface="AGPresquire" pitchFamily="2" charset="0"/>
                <a:cs typeface="Arial" charset="0"/>
              </a:rPr>
              <a:t>Если кровь сочится наложите дополнительные салфетки.</a:t>
            </a:r>
            <a:endParaRPr lang="ru-RU" altLang="ru-RU" sz="2000" b="1" dirty="0">
              <a:solidFill>
                <a:srgbClr val="002060"/>
              </a:solidFill>
              <a:latin typeface="AGPresquire" pitchFamily="2" charset="0"/>
              <a:cs typeface="Arial" charset="0"/>
            </a:endParaRPr>
          </a:p>
        </p:txBody>
      </p:sp>
      <p:sp>
        <p:nvSpPr>
          <p:cNvPr id="98311" name="AutoShape 8">
            <a:hlinkClick r:id="" action="ppaction://hlinkshowjump?jump=endshow" highlightClick="1">
              <a:snd r:embed="rId4" name="WHOOSH.WAV"/>
            </a:hlinkClick>
          </p:cNvPr>
          <p:cNvSpPr>
            <a:spLocks noChangeArrowheads="1"/>
          </p:cNvSpPr>
          <p:nvPr/>
        </p:nvSpPr>
        <p:spPr bwMode="auto">
          <a:xfrm>
            <a:off x="1981200" y="-195263"/>
            <a:ext cx="6324600" cy="1447801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176" tIns="45600" rIns="91176" bIns="456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b="1">
              <a:solidFill>
                <a:srgbClr val="7030A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21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4" descr="Перелом костей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" t="23235" r="54169" b="17702"/>
          <a:stretch>
            <a:fillRect/>
          </a:stretch>
        </p:blipFill>
        <p:spPr bwMode="auto">
          <a:xfrm>
            <a:off x="0" y="285750"/>
            <a:ext cx="37861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3786188" y="365124"/>
            <a:ext cx="4674244" cy="2199779"/>
          </a:xfrm>
          <a:prstGeom prst="rect">
            <a:avLst/>
          </a:prstGeom>
          <a:solidFill>
            <a:srgbClr val="FF9900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 lIns="91176" tIns="45600" rIns="91176" bIns="45600" anchor="ctr"/>
          <a:lstStyle/>
          <a:p>
            <a:pPr algn="ctr">
              <a:defRPr/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ПЕРВАЯ ПОМОЩЬ ПРИ </a:t>
            </a:r>
            <a:endParaRPr lang="ru-RU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ПЕРЕЛОМАХ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КОСТЕЙ КОНЕЧНОСТЕЙ</a:t>
            </a:r>
          </a:p>
          <a:p>
            <a:pPr algn="ctr">
              <a:defRPr/>
            </a:pPr>
            <a:endParaRPr lang="ru-RU" sz="2000" b="1" dirty="0">
              <a:solidFill>
                <a:srgbClr val="DAEDEF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ПЕРЕЛОМ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b="1" dirty="0">
                <a:solidFill>
                  <a:srgbClr val="000066"/>
                </a:solidFill>
                <a:latin typeface="Times New Roman" pitchFamily="18" charset="0"/>
              </a:rPr>
              <a:t>– </a:t>
            </a:r>
            <a:r>
              <a:rPr lang="ru-RU" sz="2000" b="1" i="1" dirty="0">
                <a:solidFill>
                  <a:srgbClr val="000066"/>
                </a:solidFill>
                <a:latin typeface="Times New Roman" pitchFamily="18" charset="0"/>
              </a:rPr>
              <a:t>насильственная, механическая </a:t>
            </a:r>
          </a:p>
          <a:p>
            <a:pPr>
              <a:defRPr/>
            </a:pPr>
            <a:r>
              <a:rPr lang="ru-RU" sz="2000" b="1" i="1" dirty="0" smtClean="0">
                <a:solidFill>
                  <a:srgbClr val="000066"/>
                </a:solidFill>
                <a:latin typeface="Times New Roman" pitchFamily="18" charset="0"/>
              </a:rPr>
              <a:t>травма </a:t>
            </a:r>
            <a:r>
              <a:rPr lang="ru-RU" sz="2000" b="1" i="1" dirty="0">
                <a:solidFill>
                  <a:srgbClr val="000066"/>
                </a:solidFill>
                <a:latin typeface="Times New Roman" pitchFamily="18" charset="0"/>
              </a:rPr>
              <a:t>или патологическое состояние </a:t>
            </a:r>
            <a:endParaRPr lang="ru-RU" sz="2000" b="1" i="1" dirty="0" smtClean="0">
              <a:solidFill>
                <a:srgbClr val="000066"/>
              </a:solidFill>
              <a:latin typeface="Times New Roman" pitchFamily="18" charset="0"/>
            </a:endParaRPr>
          </a:p>
          <a:p>
            <a:pPr>
              <a:defRPr/>
            </a:pPr>
            <a:r>
              <a:rPr lang="ru-RU" sz="2000" b="1" i="1" dirty="0">
                <a:solidFill>
                  <a:srgbClr val="000066"/>
                </a:solidFill>
                <a:latin typeface="Times New Roman" pitchFamily="18" charset="0"/>
              </a:rPr>
              <a:t>к</a:t>
            </a:r>
            <a:r>
              <a:rPr lang="ru-RU" sz="2000" b="1" i="1" dirty="0" smtClean="0">
                <a:solidFill>
                  <a:srgbClr val="000066"/>
                </a:solidFill>
                <a:latin typeface="Times New Roman" pitchFamily="18" charset="0"/>
              </a:rPr>
              <a:t>остей (нарушение целостности кости).</a:t>
            </a:r>
            <a:endParaRPr lang="ru-RU" sz="2000" b="1" i="1" dirty="0">
              <a:solidFill>
                <a:srgbClr val="000066"/>
              </a:solidFill>
              <a:latin typeface="Times New Roman" pitchFamily="18" charset="0"/>
            </a:endParaRPr>
          </a:p>
          <a:p>
            <a:pPr marL="3191196" lvl="7" algn="just" defTabSz="911761">
              <a:buFont typeface="Wingdings" pitchFamily="2" charset="2"/>
              <a:buChar char="Ø"/>
              <a:defRPr/>
            </a:pPr>
            <a:r>
              <a:rPr lang="ru-RU" sz="2000" b="1" i="1" dirty="0">
                <a:solidFill>
                  <a:srgbClr val="000066"/>
                </a:solidFill>
                <a:latin typeface="Times New Roman" pitchFamily="18" charset="0"/>
              </a:rPr>
              <a:t>открытые </a:t>
            </a:r>
          </a:p>
          <a:p>
            <a:pPr marL="3191196" lvl="7" algn="just" defTabSz="911761">
              <a:buFont typeface="Wingdings" pitchFamily="2" charset="2"/>
              <a:buChar char="Ø"/>
              <a:defRPr/>
            </a:pPr>
            <a:r>
              <a:rPr lang="ru-RU" sz="2000" b="1" i="1" dirty="0">
                <a:solidFill>
                  <a:srgbClr val="000066"/>
                </a:solidFill>
                <a:latin typeface="Times New Roman" pitchFamily="18" charset="0"/>
              </a:rPr>
              <a:t>закрытые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8985250" y="131763"/>
            <a:ext cx="1841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76" tIns="45600" rIns="91176" bIns="45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1381" name="Rectangle 6"/>
          <p:cNvSpPr>
            <a:spLocks noChangeArrowheads="1"/>
          </p:cNvSpPr>
          <p:nvPr/>
        </p:nvSpPr>
        <p:spPr bwMode="auto">
          <a:xfrm>
            <a:off x="0" y="3714750"/>
            <a:ext cx="4932363" cy="314325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76" tIns="45600" rIns="91176" bIns="456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           </a:t>
            </a:r>
            <a:r>
              <a:rPr lang="ru-RU" altLang="ru-RU" sz="2000" b="1" u="sng">
                <a:solidFill>
                  <a:srgbClr val="000066"/>
                </a:solidFill>
                <a:cs typeface="Arial" charset="0"/>
              </a:rPr>
              <a:t>ПРИЗНАКИ ПЕРЕЛОМА:</a:t>
            </a:r>
          </a:p>
          <a:p>
            <a:pPr eaLnBrk="1" hangingPunct="1"/>
            <a:r>
              <a:rPr lang="ru-RU" altLang="ru-RU" b="1">
                <a:solidFill>
                  <a:srgbClr val="000066"/>
                </a:solidFill>
                <a:cs typeface="Arial" charset="0"/>
              </a:rPr>
              <a:t>- боль в области повреждения;</a:t>
            </a:r>
          </a:p>
          <a:p>
            <a:pPr eaLnBrk="1" hangingPunct="1"/>
            <a:r>
              <a:rPr lang="ru-RU" altLang="ru-RU" b="1">
                <a:solidFill>
                  <a:srgbClr val="000066"/>
                </a:solidFill>
                <a:cs typeface="Arial" charset="0"/>
              </a:rPr>
              <a:t>- деформация конечности или</a:t>
            </a:r>
          </a:p>
          <a:p>
            <a:pPr eaLnBrk="1" hangingPunct="1"/>
            <a:r>
              <a:rPr lang="ru-RU" altLang="ru-RU" b="1">
                <a:solidFill>
                  <a:srgbClr val="000066"/>
                </a:solidFill>
                <a:cs typeface="Arial" charset="0"/>
              </a:rPr>
              <a:t>  неестественная подвижность</a:t>
            </a:r>
          </a:p>
          <a:p>
            <a:pPr eaLnBrk="1" hangingPunct="1"/>
            <a:r>
              <a:rPr lang="ru-RU" altLang="ru-RU" b="1">
                <a:solidFill>
                  <a:srgbClr val="000066"/>
                </a:solidFill>
                <a:cs typeface="Arial" charset="0"/>
              </a:rPr>
              <a:t> сустава,изменения положения и формы </a:t>
            </a:r>
          </a:p>
          <a:p>
            <a:pPr eaLnBrk="1" hangingPunct="1"/>
            <a:r>
              <a:rPr lang="ru-RU" altLang="ru-RU" b="1">
                <a:solidFill>
                  <a:srgbClr val="000066"/>
                </a:solidFill>
                <a:cs typeface="Arial" charset="0"/>
              </a:rPr>
              <a:t>конечности её укорочение</a:t>
            </a:r>
          </a:p>
          <a:p>
            <a:pPr eaLnBrk="1" hangingPunct="1">
              <a:buFontTx/>
              <a:buChar char="-"/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 при переломе таза и позвоночника</a:t>
            </a:r>
          </a:p>
          <a:p>
            <a:pPr eaLnBrk="1" hangingPunct="1">
              <a:buFontTx/>
              <a:buChar char="-"/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 мочеиспускание, дефекация;</a:t>
            </a:r>
          </a:p>
          <a:p>
            <a:pPr eaLnBrk="1" hangingPunct="1">
              <a:buFontTx/>
              <a:buChar char="-"/>
            </a:pPr>
            <a:r>
              <a:rPr lang="ru-RU" altLang="ru-RU" b="1">
                <a:solidFill>
                  <a:srgbClr val="000066"/>
                </a:solidFill>
                <a:cs typeface="Arial" charset="0"/>
              </a:rPr>
              <a:t> повреждение кровеносных сосудов </a:t>
            </a:r>
          </a:p>
          <a:p>
            <a:pPr eaLnBrk="1" hangingPunct="1"/>
            <a:r>
              <a:rPr lang="ru-RU" altLang="ru-RU" b="1">
                <a:solidFill>
                  <a:srgbClr val="000066"/>
                </a:solidFill>
                <a:cs typeface="Arial" charset="0"/>
              </a:rPr>
              <a:t>и нервных стволов.</a:t>
            </a:r>
          </a:p>
        </p:txBody>
      </p:sp>
      <p:sp>
        <p:nvSpPr>
          <p:cNvPr id="101382" name="Rectangle 7"/>
          <p:cNvSpPr>
            <a:spLocks noChangeArrowheads="1"/>
          </p:cNvSpPr>
          <p:nvPr/>
        </p:nvSpPr>
        <p:spPr bwMode="auto">
          <a:xfrm>
            <a:off x="4786313" y="2000250"/>
            <a:ext cx="4357687" cy="4857750"/>
          </a:xfrm>
          <a:prstGeom prst="rect">
            <a:avLst/>
          </a:prstGeom>
          <a:solidFill>
            <a:srgbClr val="FF9900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76" tIns="45600" rIns="91176" bIns="456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C00000"/>
                </a:solidFill>
                <a:cs typeface="Arial" charset="0"/>
              </a:rPr>
              <a:t>ПОРЯДОК ДЕЙСТВИЙ:</a:t>
            </a:r>
          </a:p>
          <a:p>
            <a:pPr eaLnBrk="1" hangingPunct="1"/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 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освободить от одежды </a:t>
            </a:r>
          </a:p>
          <a:p>
            <a:pPr eaLnBrk="1" hangingPunct="1"/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место перелома;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немедленно остановить</a:t>
            </a:r>
          </a:p>
          <a:p>
            <a:pPr eaLnBrk="1" hangingPunct="1"/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кровотечение;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ввести обезболивающее </a:t>
            </a:r>
          </a:p>
          <a:p>
            <a:pPr eaLnBrk="1" hangingPunct="1"/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средство;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закрыть рану стерильной </a:t>
            </a:r>
          </a:p>
          <a:p>
            <a:pPr eaLnBrk="1" hangingPunct="1"/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повязкой;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altLang="ru-RU" sz="2000" b="1">
                <a:solidFill>
                  <a:srgbClr val="000000"/>
                </a:solidFill>
                <a:cs typeface="Arial" charset="0"/>
              </a:rPr>
              <a:t>приступить к иммобилизации</a:t>
            </a:r>
          </a:p>
        </p:txBody>
      </p:sp>
    </p:spTree>
    <p:extLst>
      <p:ext uri="{BB962C8B-B14F-4D97-AF65-F5344CB8AC3E}">
        <p14:creationId xmlns:p14="http://schemas.microsoft.com/office/powerpoint/2010/main" val="5048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MGT000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 descr="Перелом костей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9" t="8905" r="24152" b="59758"/>
          <a:stretch>
            <a:fillRect/>
          </a:stretch>
        </p:blipFill>
        <p:spPr bwMode="auto">
          <a:xfrm>
            <a:off x="0" y="1844675"/>
            <a:ext cx="4427538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 descr="Перелом костей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2" t="54169" r="23235" b="4744"/>
          <a:stretch>
            <a:fillRect/>
          </a:stretch>
        </p:blipFill>
        <p:spPr bwMode="auto">
          <a:xfrm>
            <a:off x="4643438" y="1773238"/>
            <a:ext cx="4500562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WordArt 5"/>
          <p:cNvSpPr>
            <a:spLocks noChangeArrowheads="1" noChangeShapeType="1" noTextEdit="1"/>
          </p:cNvSpPr>
          <p:nvPr/>
        </p:nvSpPr>
        <p:spPr bwMode="auto">
          <a:xfrm>
            <a:off x="0" y="260350"/>
            <a:ext cx="9143999" cy="14398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24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</a:t>
            </a:r>
            <a:r>
              <a:rPr lang="ru-RU" sz="2400" b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ПЕРВАЯ ПОМОЩЬ ПРИ ПЕРЕЛОМАХ И ВЫВИХАХ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395288" y="6381750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76" tIns="45600" rIns="91176" bIns="45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rgbClr val="FF0000"/>
                </a:solidFill>
              </a:rPr>
              <a:t>ВЫВИХ</a:t>
            </a:r>
          </a:p>
        </p:txBody>
      </p:sp>
      <p:sp>
        <p:nvSpPr>
          <p:cNvPr id="46087" name="AutoShape 7"/>
          <p:cNvSpPr>
            <a:spLocks noChangeArrowheads="1"/>
          </p:cNvSpPr>
          <p:nvPr/>
        </p:nvSpPr>
        <p:spPr bwMode="auto">
          <a:xfrm>
            <a:off x="1908175" y="5589588"/>
            <a:ext cx="863600" cy="792162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99FF99"/>
          </a:solidFill>
          <a:ln w="9525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176" tIns="45600" rIns="91176" bIns="456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4787900" y="5876925"/>
            <a:ext cx="2089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76" tIns="45600" rIns="91176" bIns="45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rgbClr val="000066"/>
                </a:solidFill>
              </a:rPr>
              <a:t>ПЕРЕЛОМ ОТКРЫТЫЙ</a:t>
            </a:r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7092950" y="5876925"/>
            <a:ext cx="18002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76" tIns="45600" rIns="91176" bIns="45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rgbClr val="000000"/>
                </a:solidFill>
              </a:rPr>
              <a:t>ПЕРЕЛОМ     ЗАКРЫТЫЙ</a:t>
            </a:r>
          </a:p>
        </p:txBody>
      </p:sp>
    </p:spTree>
    <p:extLst>
      <p:ext uri="{BB962C8B-B14F-4D97-AF65-F5344CB8AC3E}">
        <p14:creationId xmlns:p14="http://schemas.microsoft.com/office/powerpoint/2010/main" val="246280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2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6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6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6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 animBg="1"/>
      <p:bldP spid="4608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76252"/>
            <a:ext cx="8731126" cy="1401763"/>
          </a:xfrm>
        </p:spPr>
        <p:txBody>
          <a:bodyPr/>
          <a:lstStyle/>
          <a:p>
            <a:pPr algn="ctr" eaLnBrk="1" hangingPunct="1"/>
            <a:r>
              <a:rPr lang="ru-RU" altLang="ru-RU" dirty="0" smtClean="0"/>
              <a:t>Ожог- это повреждение тканей организма под действием высоких температур или химических веществ.</a:t>
            </a:r>
          </a:p>
        </p:txBody>
      </p:sp>
      <p:pic>
        <p:nvPicPr>
          <p:cNvPr id="17412" name="Picture 4" descr="ожег 2 степен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2276872"/>
            <a:ext cx="3733841" cy="3057203"/>
          </a:xfr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2" name="Picture 4" descr="Картинки по запросу ожо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64904"/>
            <a:ext cx="3829608" cy="255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79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76252"/>
            <a:ext cx="8803134" cy="1401763"/>
          </a:xfrm>
        </p:spPr>
        <p:txBody>
          <a:bodyPr/>
          <a:lstStyle/>
          <a:p>
            <a:pPr algn="ctr"/>
            <a:r>
              <a:rPr lang="ru-RU" i="1" dirty="0" smtClean="0"/>
              <a:t>Обморок-</a:t>
            </a:r>
            <a:r>
              <a:rPr lang="ru-RU" i="1" dirty="0"/>
              <a:t>потеря сознания, которая возникает внезапно из-за нарушения обмена веществ в головном мозге</a:t>
            </a:r>
            <a:r>
              <a:rPr lang="ru-RU" b="0" dirty="0"/>
              <a:t>. </a:t>
            </a:r>
            <a:endParaRPr lang="ru-RU" dirty="0"/>
          </a:p>
        </p:txBody>
      </p:sp>
      <p:pic>
        <p:nvPicPr>
          <p:cNvPr id="4098" name="Picture 2" descr="C:\Users\Преподаватель\Desktop\a14617885a7045db072923ed20cc217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27484"/>
            <a:ext cx="3933966" cy="219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обмор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76872"/>
            <a:ext cx="32385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Картинки по запросу обморо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27484"/>
            <a:ext cx="3937932" cy="219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98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Картинки по запросу обморок первая помощ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9440"/>
            <a:ext cx="8958794" cy="628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69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548680"/>
            <a:ext cx="8077200" cy="609600"/>
          </a:xfr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Тепловые и солнечные удары</a:t>
            </a:r>
            <a:endParaRPr lang="ru-RU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79512" y="3166492"/>
            <a:ext cx="4211960" cy="3036912"/>
          </a:xfr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ru-RU" sz="1800" dirty="0" smtClean="0">
                <a:solidFill>
                  <a:schemeClr val="tx1"/>
                </a:solidFill>
              </a:rPr>
              <a:t>1. Пораженного уложить в тени на свежем воздухе.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2. На голову наложить холодный компресс.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3. Тело обливать прохладной водой.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4. Поить холодной водой.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5. При обмороке – обрызгать лицо холодной водой или дать понюхать нашатырный спирт.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6. При нарушении дыхания и сердечной деятельности СЛР.</a:t>
            </a:r>
          </a:p>
        </p:txBody>
      </p:sp>
      <p:pic>
        <p:nvPicPr>
          <p:cNvPr id="8909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090" y="3276600"/>
            <a:ext cx="4441492" cy="281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533400" y="1295400"/>
            <a:ext cx="3962400" cy="1676400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Тепловой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удар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sz="2000" dirty="0" smtClean="0">
                <a:solidFill>
                  <a:prstClr val="black"/>
                </a:solidFill>
              </a:rPr>
              <a:t>болезненное </a:t>
            </a:r>
            <a:r>
              <a:rPr lang="ru-RU" sz="2000" dirty="0">
                <a:solidFill>
                  <a:prstClr val="black"/>
                </a:solidFill>
              </a:rPr>
              <a:t>состояние, обусловленное перегреванием организма.</a:t>
            </a:r>
          </a:p>
        </p:txBody>
      </p:sp>
      <p:sp>
        <p:nvSpPr>
          <p:cNvPr id="3" name="Скругленный прямоугольник 7"/>
          <p:cNvSpPr/>
          <p:nvPr/>
        </p:nvSpPr>
        <p:spPr>
          <a:xfrm>
            <a:off x="4800600" y="1295400"/>
            <a:ext cx="3810000" cy="1676400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Солнечный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удар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</a:rPr>
              <a:t>болезненное состояние, обусловленное перегреванием головы.</a:t>
            </a:r>
          </a:p>
        </p:txBody>
      </p:sp>
    </p:spTree>
    <p:extLst>
      <p:ext uri="{BB962C8B-B14F-4D97-AF65-F5344CB8AC3E}">
        <p14:creationId xmlns:p14="http://schemas.microsoft.com/office/powerpoint/2010/main" val="387794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34545"/>
            <a:ext cx="6091238" cy="1401763"/>
          </a:xfrm>
        </p:spPr>
        <p:txBody>
          <a:bodyPr/>
          <a:lstStyle/>
          <a:p>
            <a:pPr algn="ctr" eaLnBrk="1" hangingPunct="1"/>
            <a:r>
              <a:rPr lang="ru-RU" altLang="ru-RU" dirty="0" smtClean="0"/>
              <a:t>Порезы и ссадины</a:t>
            </a:r>
          </a:p>
        </p:txBody>
      </p:sp>
      <p:pic>
        <p:nvPicPr>
          <p:cNvPr id="15364" name="Picture 4" descr="рана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2754" y="1212782"/>
            <a:ext cx="4048770" cy="268480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4" descr="рана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682" y="4050194"/>
            <a:ext cx="3000956" cy="2196949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6" descr="рана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682" y="1700808"/>
            <a:ext cx="3000956" cy="2196778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 descr="ран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709" y="4050193"/>
            <a:ext cx="3939030" cy="272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06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16632"/>
            <a:ext cx="6091238" cy="1401763"/>
          </a:xfrm>
        </p:spPr>
        <p:txBody>
          <a:bodyPr/>
          <a:lstStyle/>
          <a:p>
            <a:pPr algn="ctr" eaLnBrk="1" hangingPunct="1"/>
            <a:r>
              <a:rPr lang="ru-RU" altLang="ru-RU" dirty="0" smtClean="0"/>
              <a:t>Ушибы</a:t>
            </a:r>
          </a:p>
        </p:txBody>
      </p:sp>
      <p:pic>
        <p:nvPicPr>
          <p:cNvPr id="51204" name="Picture 4" descr="ушиб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412776"/>
            <a:ext cx="4824413" cy="4824412"/>
          </a:xfr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4" descr="ушиб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0768"/>
            <a:ext cx="3765550" cy="2979737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442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31126" cy="1401763"/>
          </a:xfrm>
        </p:spPr>
        <p:txBody>
          <a:bodyPr/>
          <a:lstStyle/>
          <a:p>
            <a:pPr algn="ctr"/>
            <a:r>
              <a:rPr lang="ru-RU" altLang="ru-RU" dirty="0" smtClean="0">
                <a:solidFill>
                  <a:srgbClr val="FF0000"/>
                </a:solidFill>
              </a:rPr>
              <a:t>Умей оказать первую помощь!</a:t>
            </a:r>
          </a:p>
        </p:txBody>
      </p:sp>
      <p:sp>
        <p:nvSpPr>
          <p:cNvPr id="121859" name="Объект 2"/>
          <p:cNvSpPr>
            <a:spLocks noGrp="1"/>
          </p:cNvSpPr>
          <p:nvPr>
            <p:ph idx="1"/>
          </p:nvPr>
        </p:nvSpPr>
        <p:spPr>
          <a:xfrm>
            <a:off x="323528" y="1976438"/>
            <a:ext cx="8587110" cy="4114800"/>
          </a:xfrm>
        </p:spPr>
        <p:txBody>
          <a:bodyPr/>
          <a:lstStyle/>
          <a:p>
            <a:pPr algn="ctr"/>
            <a:r>
              <a:rPr lang="ru-RU" alt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Не будьте равнодушны! Не проходите мимо! </a:t>
            </a:r>
          </a:p>
          <a:p>
            <a:pPr algn="ctr"/>
            <a:r>
              <a:rPr lang="ru-RU" alt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Успокойтесь. Вспомните то, что знаете.</a:t>
            </a:r>
          </a:p>
          <a:p>
            <a:pPr algn="ctr"/>
            <a:r>
              <a:rPr lang="ru-RU" alt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Действуйте уверенно.</a:t>
            </a:r>
          </a:p>
          <a:p>
            <a:pPr algn="ctr"/>
            <a:r>
              <a:rPr lang="ru-RU" alt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Вызовите скорую помощь или спасателей.</a:t>
            </a:r>
          </a:p>
          <a:p>
            <a:pPr algn="ctr"/>
            <a:r>
              <a:rPr lang="ru-RU" alt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Ваша помощь может спасти жизнь!</a:t>
            </a:r>
          </a:p>
        </p:txBody>
      </p:sp>
    </p:spTree>
    <p:extLst>
      <p:ext uri="{BB962C8B-B14F-4D97-AF65-F5344CB8AC3E}">
        <p14:creationId xmlns:p14="http://schemas.microsoft.com/office/powerpoint/2010/main" val="360725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Вопрос 1</a:t>
            </a:r>
            <a:r>
              <a:rPr lang="ru-RU" sz="2000" b="1" dirty="0" smtClean="0">
                <a:solidFill>
                  <a:schemeClr val="tx1"/>
                </a:solidFill>
              </a:rPr>
              <a:t>: </a:t>
            </a:r>
            <a:endParaRPr lang="ru-RU" dirty="0"/>
          </a:p>
          <a:p>
            <a:pPr lvl="1" font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Травма, закрытое повреждение тканей, в результате чего появляется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синяк?</a:t>
            </a:r>
            <a:endParaRPr lang="ru-RU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 rot="5400000">
            <a:off x="1824641" y="2951525"/>
            <a:ext cx="457093" cy="43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1352061" cy="473792"/>
            <a:chOff x="3675441" y="1460308"/>
            <a:chExt cx="1588161" cy="537788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4744769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57454" y="124042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21" name="TextBox 120"/>
          <p:cNvSpPr txBox="1"/>
          <p:nvPr/>
        </p:nvSpPr>
        <p:spPr>
          <a:xfrm>
            <a:off x="719318" y="173780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401920" y="2161885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87480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415246" y="39969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03685" y="352887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569816" y="30848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80977" y="2614578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65916" y="5763780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0" name="TextBox 169"/>
          <p:cNvSpPr txBox="1"/>
          <p:nvPr/>
        </p:nvSpPr>
        <p:spPr>
          <a:xfrm>
            <a:off x="3386929" y="44470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2819567" y="49142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79571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Вопрос 1</a:t>
            </a:r>
            <a:r>
              <a:rPr lang="ru-RU" sz="2000" b="1" dirty="0" smtClean="0">
                <a:solidFill>
                  <a:schemeClr val="tx1"/>
                </a:solidFill>
              </a:rPr>
              <a:t>: </a:t>
            </a:r>
            <a:endParaRPr lang="ru-RU" dirty="0"/>
          </a:p>
          <a:p>
            <a:pPr lvl="1" font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Травма, закрытое повреждение тканей, в результате чего появляется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синяк?</a:t>
            </a:r>
            <a:endParaRPr lang="ru-RU" sz="11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 rot="5400000">
            <a:off x="1824641" y="2951525"/>
            <a:ext cx="457093" cy="43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699221" y="167956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2874" y="2170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57459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94070" y="3978547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03517" y="352887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569816" y="3074560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57453" y="2601660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16443" y="579539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384899" y="445632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808545" y="488074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48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u="sng" dirty="0">
                <a:solidFill>
                  <a:srgbClr val="FF0000"/>
                </a:solidFill>
              </a:rPr>
              <a:t>Вопрос 2</a:t>
            </a:r>
            <a:r>
              <a:rPr lang="ru-RU" sz="2000" b="1" dirty="0">
                <a:solidFill>
                  <a:schemeClr val="tx1"/>
                </a:solidFill>
              </a:rPr>
              <a:t>: </a:t>
            </a:r>
            <a:endParaRPr lang="ru-RU" dirty="0"/>
          </a:p>
          <a:p>
            <a:pPr lvl="1" fontAlgn="ctr"/>
            <a:r>
              <a:rPr lang="ru-RU" b="1" dirty="0">
                <a:solidFill>
                  <a:schemeClr val="tx1"/>
                </a:solidFill>
              </a:rPr>
              <a:t>Болезненное состояние, вызванное попаданием в организм вредных и ядовитых веществ.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 rot="5400000">
            <a:off x="1824641" y="2951525"/>
            <a:ext cx="457093" cy="43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699221" y="167956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401920" y="2131742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59968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404203" y="4001448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14439" y="352887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569343" y="3065348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1883" y="2610498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17796" y="5763611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395990" y="443251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819567" y="49251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77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Вопрос 2</a:t>
            </a:r>
            <a:r>
              <a:rPr lang="ru-RU" sz="2000" b="1" dirty="0" smtClean="0">
                <a:solidFill>
                  <a:schemeClr val="tx1"/>
                </a:solidFill>
              </a:rPr>
              <a:t>: </a:t>
            </a:r>
            <a:endParaRPr lang="ru-RU" dirty="0"/>
          </a:p>
          <a:p>
            <a:pPr lvl="1" fontAlgn="ctr"/>
            <a:r>
              <a:rPr lang="ru-RU" b="1" dirty="0" smtClean="0">
                <a:solidFill>
                  <a:schemeClr val="tx1"/>
                </a:solidFill>
              </a:rPr>
              <a:t>Болезненное </a:t>
            </a:r>
            <a:r>
              <a:rPr lang="ru-RU" b="1" dirty="0">
                <a:solidFill>
                  <a:schemeClr val="tx1"/>
                </a:solidFill>
              </a:rPr>
              <a:t>состояние, вызванное попаданием в организм вредных и ядовитых веществ.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 rot="5400000">
            <a:off x="1824641" y="2951525"/>
            <a:ext cx="457093" cy="43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629333" y="5250540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665794" y="3870477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3215372" y="341022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868733" y="295313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771951" y="2496042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629333" y="5714778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</p:spTree>
    <p:extLst>
      <p:ext uri="{BB962C8B-B14F-4D97-AF65-F5344CB8AC3E}">
        <p14:creationId xmlns:p14="http://schemas.microsoft.com/office/powerpoint/2010/main" val="409965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Вопрос </a:t>
            </a:r>
            <a:r>
              <a:rPr lang="ru-RU" sz="2000" b="1" u="sng" dirty="0">
                <a:solidFill>
                  <a:srgbClr val="FF0000"/>
                </a:solidFill>
              </a:rPr>
              <a:t>3</a:t>
            </a:r>
            <a:r>
              <a:rPr lang="ru-RU" sz="2000" b="1" dirty="0" smtClean="0">
                <a:solidFill>
                  <a:schemeClr val="tx1"/>
                </a:solidFill>
              </a:rPr>
              <a:t>: </a:t>
            </a:r>
            <a:endParaRPr lang="ru-RU" dirty="0"/>
          </a:p>
          <a:p>
            <a:pPr lvl="1" fontAlgn="ctr"/>
            <a:r>
              <a:rPr lang="ru-RU" b="1" dirty="0">
                <a:solidFill>
                  <a:schemeClr val="tx1"/>
                </a:solidFill>
              </a:rPr>
              <a:t>Скопление </a:t>
            </a:r>
            <a:r>
              <a:rPr lang="ru-RU" b="1" dirty="0" smtClean="0">
                <a:solidFill>
                  <a:schemeClr val="tx1"/>
                </a:solidFill>
              </a:rPr>
              <a:t>льда, </a:t>
            </a:r>
            <a:r>
              <a:rPr lang="ru-RU" b="1" dirty="0">
                <a:solidFill>
                  <a:schemeClr val="tx1"/>
                </a:solidFill>
              </a:rPr>
              <a:t>ограничивающее течение реки, в результате чего происходит подъем воды и ее разлив.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 rot="5400000">
            <a:off x="1824641" y="2951525"/>
            <a:ext cx="457093" cy="43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629333" y="5250540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665794" y="3870477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3215372" y="341022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868733" y="295313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771951" y="2496042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629333" y="5714778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</p:spTree>
    <p:extLst>
      <p:ext uri="{BB962C8B-B14F-4D97-AF65-F5344CB8AC3E}">
        <p14:creationId xmlns:p14="http://schemas.microsoft.com/office/powerpoint/2010/main" val="370331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Вопрос </a:t>
            </a:r>
            <a:r>
              <a:rPr lang="ru-RU" sz="2000" b="1" u="sng" dirty="0">
                <a:solidFill>
                  <a:srgbClr val="FF0000"/>
                </a:solidFill>
              </a:rPr>
              <a:t>3</a:t>
            </a:r>
            <a:r>
              <a:rPr lang="ru-RU" sz="2000" b="1" dirty="0" smtClean="0">
                <a:solidFill>
                  <a:schemeClr val="tx1"/>
                </a:solidFill>
              </a:rPr>
              <a:t>: </a:t>
            </a:r>
            <a:endParaRPr lang="ru-RU" dirty="0"/>
          </a:p>
          <a:p>
            <a:pPr lvl="1" fontAlgn="ctr"/>
            <a:r>
              <a:rPr lang="ru-RU" b="1" dirty="0" smtClean="0">
                <a:solidFill>
                  <a:schemeClr val="tx1"/>
                </a:solidFill>
              </a:rPr>
              <a:t>Скопление </a:t>
            </a:r>
            <a:r>
              <a:rPr lang="ru-RU" b="1" dirty="0">
                <a:solidFill>
                  <a:schemeClr val="tx1"/>
                </a:solidFill>
              </a:rPr>
              <a:t>льда в, ограничивающее течение реки, в результате чего происходит подъем воды и ее разлив.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 rot="5400000">
            <a:off x="1824641" y="2951525"/>
            <a:ext cx="457093" cy="43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629333" y="5250540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665794" y="3870477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3215372" y="341022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868733" y="295313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771951" y="2496042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629333" y="5714778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37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u="sng" dirty="0">
                <a:solidFill>
                  <a:srgbClr val="FF0000"/>
                </a:solidFill>
              </a:rPr>
              <a:t>Вопрос 4</a:t>
            </a:r>
            <a:r>
              <a:rPr lang="ru-RU" sz="2000" b="1" dirty="0">
                <a:solidFill>
                  <a:schemeClr val="tx1"/>
                </a:solidFill>
              </a:rPr>
              <a:t>: </a:t>
            </a:r>
            <a:endParaRPr lang="ru-RU" dirty="0"/>
          </a:p>
          <a:p>
            <a:pPr lvl="1" fontAlgn="ctr"/>
            <a:r>
              <a:rPr lang="ru-RU" b="1" dirty="0">
                <a:solidFill>
                  <a:schemeClr val="tx1"/>
                </a:solidFill>
              </a:rPr>
              <a:t>Газ, с </a:t>
            </a:r>
            <a:r>
              <a:rPr lang="ru-RU" b="1" dirty="0" smtClean="0">
                <a:solidFill>
                  <a:schemeClr val="tx1"/>
                </a:solidFill>
              </a:rPr>
              <a:t>резким </a:t>
            </a:r>
            <a:r>
              <a:rPr lang="ru-RU" b="1" dirty="0">
                <a:solidFill>
                  <a:schemeClr val="tx1"/>
                </a:solidFill>
              </a:rPr>
              <a:t>раздражающим запахом, тяжелее воздуха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 rot="5400000">
            <a:off x="1824641" y="2951525"/>
            <a:ext cx="457093" cy="43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629333" y="5250540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665794" y="3870477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3215372" y="341022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868733" y="295313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771951" y="2496042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629333" y="5714778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0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Вопрос 4</a:t>
            </a:r>
            <a:r>
              <a:rPr lang="ru-RU" sz="2000" b="1" dirty="0" smtClean="0">
                <a:solidFill>
                  <a:schemeClr val="tx1"/>
                </a:solidFill>
              </a:rPr>
              <a:t>: </a:t>
            </a:r>
            <a:endParaRPr lang="ru-RU" dirty="0"/>
          </a:p>
          <a:p>
            <a:pPr lvl="1" fontAlgn="ctr"/>
            <a:r>
              <a:rPr lang="ru-RU" b="1" dirty="0" smtClean="0">
                <a:solidFill>
                  <a:schemeClr val="tx1"/>
                </a:solidFill>
              </a:rPr>
              <a:t>Газ</a:t>
            </a:r>
            <a:r>
              <a:rPr lang="ru-RU" b="1" dirty="0">
                <a:solidFill>
                  <a:schemeClr val="tx1"/>
                </a:solidFill>
              </a:rPr>
              <a:t>, с </a:t>
            </a:r>
            <a:r>
              <a:rPr lang="ru-RU" b="1" dirty="0" smtClean="0">
                <a:solidFill>
                  <a:schemeClr val="tx1"/>
                </a:solidFill>
              </a:rPr>
              <a:t>резким </a:t>
            </a:r>
            <a:r>
              <a:rPr lang="ru-RU" b="1" dirty="0">
                <a:solidFill>
                  <a:schemeClr val="tx1"/>
                </a:solidFill>
              </a:rPr>
              <a:t>раздражающим запахом, тяжелее воздуха.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 rot="5400000">
            <a:off x="1824641" y="2951525"/>
            <a:ext cx="457093" cy="43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629333" y="5250540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665794" y="3870477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3215372" y="341022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868733" y="295313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629333" y="5714778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813833" y="258380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31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 smtClean="0">
                <a:solidFill>
                  <a:srgbClr val="FF0000"/>
                </a:solidFill>
              </a:rPr>
              <a:t>Вопрос </a:t>
            </a:r>
            <a:r>
              <a:rPr lang="ru-RU" sz="1600" b="1" u="sng" dirty="0">
                <a:solidFill>
                  <a:srgbClr val="FF0000"/>
                </a:solidFill>
              </a:rPr>
              <a:t>5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1600" b="1" dirty="0" smtClean="0">
                <a:solidFill>
                  <a:schemeClr val="tx1"/>
                </a:solidFill>
              </a:rPr>
              <a:t>Средство индивидуальной защиты органов дыхания </a:t>
            </a:r>
            <a:r>
              <a:rPr lang="ru-RU" sz="1600" b="1" dirty="0">
                <a:solidFill>
                  <a:schemeClr val="tx1"/>
                </a:solidFill>
              </a:rPr>
              <a:t>о</a:t>
            </a:r>
            <a:r>
              <a:rPr lang="ru-RU" sz="1600" b="1" dirty="0" smtClean="0">
                <a:solidFill>
                  <a:schemeClr val="tx1"/>
                </a:solidFill>
              </a:rPr>
              <a:t>т </a:t>
            </a:r>
            <a:r>
              <a:rPr lang="ru-RU" sz="1600" b="1" dirty="0">
                <a:solidFill>
                  <a:schemeClr val="tx1"/>
                </a:solidFill>
              </a:rPr>
              <a:t>попадания </a:t>
            </a:r>
            <a:r>
              <a:rPr lang="ru-RU" sz="1600" b="1" dirty="0" smtClean="0">
                <a:solidFill>
                  <a:schemeClr val="tx1"/>
                </a:solidFill>
              </a:rPr>
              <a:t>аэрозолей (пыль, дым, туман) </a:t>
            </a:r>
            <a:r>
              <a:rPr lang="ru-RU" sz="1600" b="1" dirty="0">
                <a:solidFill>
                  <a:schemeClr val="tx1"/>
                </a:solidFill>
              </a:rPr>
              <a:t>или </a:t>
            </a:r>
            <a:r>
              <a:rPr lang="ru-RU" sz="1600" b="1" dirty="0" smtClean="0">
                <a:solidFill>
                  <a:schemeClr val="tx1"/>
                </a:solidFill>
              </a:rPr>
              <a:t>вредных газов</a:t>
            </a:r>
            <a:r>
              <a:rPr lang="ru-RU" sz="1600" b="1" dirty="0">
                <a:solidFill>
                  <a:schemeClr val="tx1"/>
                </a:solidFill>
              </a:rPr>
              <a:t> (в том числе </a:t>
            </a:r>
            <a:r>
              <a:rPr lang="ru-RU" sz="1600" b="1" dirty="0" smtClean="0">
                <a:solidFill>
                  <a:schemeClr val="tx1"/>
                </a:solidFill>
              </a:rPr>
              <a:t>угарного).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 rot="5400000">
            <a:off x="1824641" y="2951525"/>
            <a:ext cx="457093" cy="43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629333" y="5250540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665794" y="3870477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3215372" y="341022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868733" y="295313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629333" y="5714778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813833" y="258380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6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 smtClean="0">
                <a:solidFill>
                  <a:srgbClr val="FF0000"/>
                </a:solidFill>
              </a:rPr>
              <a:t>Вопрос </a:t>
            </a:r>
            <a:r>
              <a:rPr lang="ru-RU" sz="1600" b="1" u="sng" dirty="0">
                <a:solidFill>
                  <a:srgbClr val="FF0000"/>
                </a:solidFill>
              </a:rPr>
              <a:t>5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1600" b="1" dirty="0" smtClean="0">
                <a:solidFill>
                  <a:schemeClr val="tx1"/>
                </a:solidFill>
              </a:rPr>
              <a:t>Средство индивидуальной защиты органов дыхания </a:t>
            </a:r>
            <a:r>
              <a:rPr lang="ru-RU" sz="1600" b="1" dirty="0">
                <a:solidFill>
                  <a:schemeClr val="tx1"/>
                </a:solidFill>
              </a:rPr>
              <a:t>о</a:t>
            </a:r>
            <a:r>
              <a:rPr lang="ru-RU" sz="1600" b="1" dirty="0" smtClean="0">
                <a:solidFill>
                  <a:schemeClr val="tx1"/>
                </a:solidFill>
              </a:rPr>
              <a:t>т </a:t>
            </a:r>
            <a:r>
              <a:rPr lang="ru-RU" sz="1600" b="1" dirty="0">
                <a:solidFill>
                  <a:schemeClr val="tx1"/>
                </a:solidFill>
              </a:rPr>
              <a:t>попадания </a:t>
            </a:r>
            <a:r>
              <a:rPr lang="ru-RU" sz="1600" b="1" dirty="0" smtClean="0">
                <a:solidFill>
                  <a:schemeClr val="tx1"/>
                </a:solidFill>
              </a:rPr>
              <a:t>аэрозолей (пыль, дым, туман).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 rot="5400000">
            <a:off x="1824641" y="2951525"/>
            <a:ext cx="457093" cy="433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629333" y="5250540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665794" y="3870477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3215372" y="341022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868733" y="295313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629333" y="5714778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813833" y="258380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49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 smtClean="0">
                <a:solidFill>
                  <a:srgbClr val="FF0000"/>
                </a:solidFill>
              </a:rPr>
              <a:t>Вопрос </a:t>
            </a:r>
            <a:r>
              <a:rPr lang="ru-RU" sz="1600" b="1" u="sng" dirty="0">
                <a:solidFill>
                  <a:srgbClr val="FF0000"/>
                </a:solidFill>
              </a:rPr>
              <a:t>5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1600" b="1" dirty="0" smtClean="0">
                <a:solidFill>
                  <a:schemeClr val="tx1"/>
                </a:solidFill>
              </a:rPr>
              <a:t>Средство индивидуальной защиты органов дыхания </a:t>
            </a:r>
            <a:r>
              <a:rPr lang="ru-RU" sz="1600" b="1" dirty="0">
                <a:solidFill>
                  <a:schemeClr val="tx1"/>
                </a:solidFill>
              </a:rPr>
              <a:t>о</a:t>
            </a:r>
            <a:r>
              <a:rPr lang="ru-RU" sz="1600" b="1" dirty="0" smtClean="0">
                <a:solidFill>
                  <a:schemeClr val="tx1"/>
                </a:solidFill>
              </a:rPr>
              <a:t>т </a:t>
            </a:r>
            <a:r>
              <a:rPr lang="ru-RU" sz="1600" b="1" dirty="0">
                <a:solidFill>
                  <a:schemeClr val="tx1"/>
                </a:solidFill>
              </a:rPr>
              <a:t>попадания </a:t>
            </a:r>
            <a:r>
              <a:rPr lang="ru-RU" sz="1600" b="1" dirty="0" smtClean="0">
                <a:solidFill>
                  <a:schemeClr val="tx1"/>
                </a:solidFill>
              </a:rPr>
              <a:t>аэрозолей (пыль, дым, туман).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80094" y="5358551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62944" y="3978547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43879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92472" y="3062568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70440" y="5764304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813833" y="258380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3364596" y="437488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2793568" y="48966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49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6</a:t>
            </a:r>
            <a:r>
              <a:rPr lang="ru-RU" sz="1600" b="1" dirty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1400" b="1" dirty="0">
                <a:solidFill>
                  <a:schemeClr val="tx1"/>
                </a:solidFill>
              </a:rPr>
              <a:t>Происшествие, возникшее в результате природной или техногенной чрезвычайной ситуации, повлёкшее за собой гибель людей или какие-либо непоправимые последствия в истории того или иного объекта.</a:t>
            </a: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55658" y="4335178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78686" y="5316397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81" y="3981000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5724" y="3516085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88594" y="3093270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6754" y="575105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813833" y="258380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396655" y="445853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2769271" y="488121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50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6</a:t>
            </a:r>
            <a:r>
              <a:rPr lang="ru-RU" sz="1600" b="1" dirty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1400" b="1" dirty="0">
                <a:solidFill>
                  <a:schemeClr val="tx1"/>
                </a:solidFill>
              </a:rPr>
              <a:t>Происшествие, возникшее в результате природной или техногенной чрезвычайной ситуации, повлёкшее за собой гибель людей или какие-либо непоправимые последствия в истории того или иного объекта.</a:t>
            </a: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569816" y="3082380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13217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</a:t>
            </a:r>
            <a:r>
              <a:rPr lang="ru-RU" sz="1600" b="1" u="sng" dirty="0" smtClean="0">
                <a:solidFill>
                  <a:srgbClr val="FF0000"/>
                </a:solidFill>
              </a:rPr>
              <a:t>7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b="1" dirty="0" smtClean="0">
                <a:solidFill>
                  <a:schemeClr val="tx1"/>
                </a:solidFill>
              </a:rPr>
              <a:t>Гражданин</a:t>
            </a:r>
            <a:r>
              <a:rPr lang="ru-RU" b="1" dirty="0">
                <a:solidFill>
                  <a:schemeClr val="tx1"/>
                </a:solidFill>
              </a:rPr>
              <a:t>, подготовленный и аттестованный на проведение аварийно-спасательных </a:t>
            </a:r>
            <a:r>
              <a:rPr lang="ru-RU" b="1" dirty="0" smtClean="0">
                <a:solidFill>
                  <a:schemeClr val="tx1"/>
                </a:solidFill>
              </a:rPr>
              <a:t>работ?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92472" y="309209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7600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</a:t>
            </a:r>
            <a:r>
              <a:rPr lang="ru-RU" sz="1600" b="1" u="sng" dirty="0" smtClean="0">
                <a:solidFill>
                  <a:srgbClr val="FF0000"/>
                </a:solidFill>
              </a:rPr>
              <a:t>7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b="1" dirty="0" smtClean="0">
                <a:solidFill>
                  <a:schemeClr val="tx1"/>
                </a:solidFill>
              </a:rPr>
              <a:t>Гражданин</a:t>
            </a:r>
            <a:r>
              <a:rPr lang="ru-RU" b="1" dirty="0">
                <a:solidFill>
                  <a:schemeClr val="tx1"/>
                </a:solidFill>
              </a:rPr>
              <a:t>, подготовленный и аттестованный на проведение аварийно-спасательных </a:t>
            </a:r>
            <a:r>
              <a:rPr lang="ru-RU" b="1" dirty="0" smtClean="0">
                <a:solidFill>
                  <a:schemeClr val="tx1"/>
                </a:solidFill>
              </a:rPr>
              <a:t>работ?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62801" y="3091882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681364" y="3952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53073" y="3952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566246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017982" y="39725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469258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74622" y="39345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425274" y="39512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878460" y="393459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7338995" y="39496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ь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10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8</a:t>
            </a:r>
            <a:r>
              <a:rPr lang="ru-RU" sz="1600" b="1" dirty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1400" b="1" dirty="0">
                <a:solidFill>
                  <a:schemeClr val="tx1"/>
                </a:solidFill>
              </a:rPr>
              <a:t>Значительное затопление водой местности в результате подъема уровня воды в реке, водохранилище, озере или море, вызванное обильным притоком воды в период снеготаяния или ливней, ветровых нагонов воды, а также при заторах, зажорах и иных явлениях?</a:t>
            </a: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62801" y="3031610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681364" y="3952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53073" y="3952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566246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017982" y="39725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469258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74622" y="39345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425274" y="39512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878460" y="393459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7338995" y="39496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ь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65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8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1400" b="1" dirty="0" smtClean="0">
                <a:solidFill>
                  <a:schemeClr val="tx1"/>
                </a:solidFill>
              </a:rPr>
              <a:t>Значительное </a:t>
            </a:r>
            <a:r>
              <a:rPr lang="ru-RU" sz="1400" b="1" dirty="0">
                <a:solidFill>
                  <a:schemeClr val="tx1"/>
                </a:solidFill>
              </a:rPr>
              <a:t>затопление водой местности в результате подъема уровня воды в реке, водохранилище, озере или море, вызванное обильным притоком воды в период снеготаяния или ливней, ветровых нагонов воды, а также при заторах, зажорах и иных </a:t>
            </a:r>
            <a:r>
              <a:rPr lang="ru-RU" sz="1400" b="1" dirty="0" smtClean="0">
                <a:solidFill>
                  <a:schemeClr val="tx1"/>
                </a:solidFill>
              </a:rPr>
              <a:t>явлениях?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63228" y="3091444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681364" y="3952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53073" y="3952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566246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017982" y="39725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469258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74622" y="39345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425274" y="39512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878460" y="393459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7338995" y="39496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ь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927097" y="439793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494927" y="439692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5035720" y="442473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4554670" y="440418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122533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3684417" y="440512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848003" y="438314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6420592" y="4396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750685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7310285" y="440418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418413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</a:t>
            </a:r>
            <a:r>
              <a:rPr lang="ru-RU" sz="1600" b="1" u="sng" dirty="0" smtClean="0">
                <a:solidFill>
                  <a:srgbClr val="FF0000"/>
                </a:solidFill>
              </a:rPr>
              <a:t>9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1600" b="1" dirty="0" smtClean="0">
                <a:solidFill>
                  <a:schemeClr val="tx1"/>
                </a:solidFill>
              </a:rPr>
              <a:t>Неконтролируемое горение, </a:t>
            </a:r>
            <a:r>
              <a:rPr lang="ru-RU" sz="1600" b="1" dirty="0">
                <a:solidFill>
                  <a:schemeClr val="tx1"/>
                </a:solidFill>
              </a:rPr>
              <a:t>причиняющее </a:t>
            </a:r>
            <a:r>
              <a:rPr lang="ru-RU" sz="1600" b="1" dirty="0" smtClean="0">
                <a:solidFill>
                  <a:schemeClr val="tx1"/>
                </a:solidFill>
              </a:rPr>
              <a:t>материальный ущерб,</a:t>
            </a:r>
            <a:r>
              <a:rPr lang="ru-RU" sz="1600" b="1" dirty="0">
                <a:solidFill>
                  <a:schemeClr val="tx1"/>
                </a:solidFill>
              </a:rPr>
              <a:t> </a:t>
            </a:r>
            <a:r>
              <a:rPr lang="ru-RU" sz="1600" b="1" dirty="0" smtClean="0">
                <a:solidFill>
                  <a:schemeClr val="tx1"/>
                </a:solidFill>
              </a:rPr>
              <a:t>вред жизни </a:t>
            </a:r>
            <a:r>
              <a:rPr lang="ru-RU" sz="1600" b="1" dirty="0">
                <a:solidFill>
                  <a:schemeClr val="tx1"/>
                </a:solidFill>
              </a:rPr>
              <a:t>и здоровью </a:t>
            </a:r>
            <a:r>
              <a:rPr lang="ru-RU" sz="1600" b="1" dirty="0" smtClean="0">
                <a:solidFill>
                  <a:schemeClr val="tx1"/>
                </a:solidFill>
              </a:rPr>
              <a:t>людей?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569816" y="3082380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681364" y="3952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53073" y="3952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566246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017982" y="39725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469258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74622" y="39345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425274" y="39512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878460" y="393459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7338995" y="39496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ь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927097" y="439793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494927" y="439692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5035720" y="442473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4554670" y="440418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122533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3684417" y="440512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848003" y="438314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6420592" y="4396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750685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7310285" y="440418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145444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</a:t>
            </a:r>
            <a:r>
              <a:rPr lang="ru-RU" sz="1600" b="1" u="sng" dirty="0" smtClean="0">
                <a:solidFill>
                  <a:srgbClr val="FF0000"/>
                </a:solidFill>
              </a:rPr>
              <a:t>9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1600" b="1" dirty="0" smtClean="0">
                <a:solidFill>
                  <a:schemeClr val="tx1"/>
                </a:solidFill>
              </a:rPr>
              <a:t>Неконтролируемое горение, </a:t>
            </a:r>
            <a:r>
              <a:rPr lang="ru-RU" sz="1600" b="1" dirty="0">
                <a:solidFill>
                  <a:schemeClr val="tx1"/>
                </a:solidFill>
              </a:rPr>
              <a:t>причиняющее </a:t>
            </a:r>
            <a:r>
              <a:rPr lang="ru-RU" sz="1600" b="1" dirty="0" smtClean="0">
                <a:solidFill>
                  <a:schemeClr val="tx1"/>
                </a:solidFill>
              </a:rPr>
              <a:t>материальный ущерб,</a:t>
            </a:r>
            <a:r>
              <a:rPr lang="ru-RU" sz="1600" b="1" dirty="0">
                <a:solidFill>
                  <a:schemeClr val="tx1"/>
                </a:solidFill>
              </a:rPr>
              <a:t> </a:t>
            </a:r>
            <a:r>
              <a:rPr lang="ru-RU" sz="1600" b="1" dirty="0" smtClean="0">
                <a:solidFill>
                  <a:schemeClr val="tx1"/>
                </a:solidFill>
              </a:rPr>
              <a:t>вред жизни </a:t>
            </a:r>
            <a:r>
              <a:rPr lang="ru-RU" sz="1600" b="1" dirty="0">
                <a:solidFill>
                  <a:schemeClr val="tx1"/>
                </a:solidFill>
              </a:rPr>
              <a:t>и здоровью </a:t>
            </a:r>
            <a:r>
              <a:rPr lang="ru-RU" sz="1600" b="1" dirty="0" smtClean="0">
                <a:solidFill>
                  <a:schemeClr val="tx1"/>
                </a:solidFill>
              </a:rPr>
              <a:t>людей?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90778" y="3093270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681364" y="3952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53073" y="3952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566246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017982" y="39725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469258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74622" y="39345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425274" y="39512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878460" y="393459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7338995" y="39496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ь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927097" y="439793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494927" y="439692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5035720" y="442473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4554670" y="440418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122533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3684417" y="440512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848003" y="438314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6420592" y="4396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750685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7310285" y="440418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4600775" y="48597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4129130" y="4859773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ж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3672017" y="482780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3124629" y="4869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5036701" y="485977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</p:spTree>
    <p:extLst>
      <p:ext uri="{BB962C8B-B14F-4D97-AF65-F5344CB8AC3E}">
        <p14:creationId xmlns:p14="http://schemas.microsoft.com/office/powerpoint/2010/main" val="30953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</a:t>
            </a:r>
            <a:r>
              <a:rPr lang="ru-RU" sz="1600" b="1" u="sng" dirty="0" smtClean="0">
                <a:solidFill>
                  <a:srgbClr val="FF0000"/>
                </a:solidFill>
              </a:rPr>
              <a:t>10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2000" b="1" dirty="0">
                <a:solidFill>
                  <a:schemeClr val="tx1"/>
                </a:solidFill>
              </a:rPr>
              <a:t>Способ подачи сигнала «Внимание всем!»</a:t>
            </a:r>
            <a:r>
              <a:rPr lang="ru-RU" sz="2000" b="1" dirty="0" smtClean="0">
                <a:solidFill>
                  <a:schemeClr val="tx1"/>
                </a:solidFill>
              </a:rPr>
              <a:t>?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2629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56389" y="307177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681364" y="3952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53073" y="3952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566246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017982" y="39725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469258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74622" y="39345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425274" y="39512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878460" y="393459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7338995" y="39496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ь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927097" y="439793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494927" y="439692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5035720" y="442473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4554670" y="440418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122533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3684417" y="440512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848003" y="438314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6420592" y="4396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750685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7310285" y="440418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4600775" y="48597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4129130" y="4859773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ж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3672017" y="482780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3124629" y="4869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5036701" y="485977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</p:spTree>
    <p:extLst>
      <p:ext uri="{BB962C8B-B14F-4D97-AF65-F5344CB8AC3E}">
        <p14:creationId xmlns:p14="http://schemas.microsoft.com/office/powerpoint/2010/main" val="152630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</a:t>
            </a:r>
            <a:r>
              <a:rPr lang="ru-RU" sz="1600" b="1" u="sng" dirty="0" smtClean="0">
                <a:solidFill>
                  <a:srgbClr val="FF0000"/>
                </a:solidFill>
              </a:rPr>
              <a:t>10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2000" b="1" dirty="0">
                <a:solidFill>
                  <a:schemeClr val="tx1"/>
                </a:solidFill>
              </a:rPr>
              <a:t>Способ подачи сигнала «Внимание всем!»</a:t>
            </a:r>
            <a:r>
              <a:rPr lang="ru-RU" sz="2000" b="1" dirty="0" smtClean="0">
                <a:solidFill>
                  <a:schemeClr val="tx1"/>
                </a:solidFill>
              </a:rPr>
              <a:t>?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36092" y="477314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569816" y="3082380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681364" y="3952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53073" y="3952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566246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017982" y="39725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469258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74622" y="39345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425274" y="39512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878460" y="393459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7338995" y="39496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ь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927097" y="439793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494927" y="439692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5035720" y="442473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4554670" y="440418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122533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3684417" y="440512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848003" y="438314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6420592" y="4396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750685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7310285" y="440418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4600775" y="48597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4129130" y="4859773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ж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3672017" y="482780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3124629" y="4869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5036701" y="485977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5037302" y="532711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4614011" y="534895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4129130" y="533784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3696712" y="53287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с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962653" y="53248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5493558" y="532683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64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</a:t>
            </a:r>
            <a:r>
              <a:rPr lang="ru-RU" sz="1600" b="1" u="sng" dirty="0" smtClean="0">
                <a:solidFill>
                  <a:srgbClr val="FF0000"/>
                </a:solidFill>
              </a:rPr>
              <a:t>11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2000" b="1" dirty="0">
                <a:solidFill>
                  <a:schemeClr val="tx1"/>
                </a:solidFill>
              </a:rPr>
              <a:t>Тяжкое преступление, когда организованная группа людей стремится достичь своей цели при помощи насилия</a:t>
            </a:r>
            <a:r>
              <a:rPr lang="ru-RU" sz="2000" b="1" dirty="0" smtClean="0">
                <a:solidFill>
                  <a:schemeClr val="tx1"/>
                </a:solidFill>
              </a:rPr>
              <a:t>?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36092" y="477314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61694" y="3071779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681364" y="3952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53073" y="3952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566246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017982" y="39725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469258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74622" y="39345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425274" y="39512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878460" y="393459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7338995" y="39496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ь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927097" y="439793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494927" y="439692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5035720" y="442473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4554670" y="440418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122533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3684417" y="440512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848003" y="438314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6420592" y="4396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750685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7310285" y="440418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4600775" y="48597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4129130" y="4859773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ж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3672017" y="482780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3124629" y="4869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5036701" y="485977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5037302" y="532711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4614011" y="534895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4129130" y="533784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3696712" y="53287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с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962653" y="53248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5493558" y="532683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32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</a:t>
            </a:r>
            <a:r>
              <a:rPr lang="ru-RU" sz="1600" b="1" u="sng" dirty="0" smtClean="0">
                <a:solidFill>
                  <a:srgbClr val="FF0000"/>
                </a:solidFill>
              </a:rPr>
              <a:t>11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2000" b="1" dirty="0">
                <a:solidFill>
                  <a:schemeClr val="tx1"/>
                </a:solidFill>
              </a:rPr>
              <a:t>Тяжкое преступление, когда организованная группа людей стремится достичь своей цели при помощи насилия</a:t>
            </a:r>
            <a:r>
              <a:rPr lang="ru-RU" sz="2000" b="1" dirty="0" smtClean="0">
                <a:solidFill>
                  <a:schemeClr val="tx1"/>
                </a:solidFill>
              </a:rPr>
              <a:t>?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36092" y="477314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</a:t>
            </a:r>
            <a:endParaRPr lang="ru-RU" sz="14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375564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569816" y="3082380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266389" cy="325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7337" y="5753213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3695910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84083" y="119195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1245" y="1220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80145" y="163473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33131" y="165511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38445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92113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9826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6970" y="166292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7132" y="211915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51432" y="210370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52137" y="25894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56754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23780" y="25931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25100" y="25614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54250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7736" y="29970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6988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7863" y="30079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2300" y="301861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8862" y="304074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8210" y="303210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7277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401376" y="348481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006044" y="34849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681364" y="39529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53073" y="3952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566246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017982" y="39725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469258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74622" y="39345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425274" y="39512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878460" y="393459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7338995" y="39496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ь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927097" y="439793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494927" y="439692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5035720" y="442473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4554670" y="440418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122533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3684417" y="440512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848003" y="438314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6420592" y="4396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750685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7310285" y="440418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4600775" y="48597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4129130" y="4859773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ж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3672017" y="482780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3124629" y="4869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5036701" y="485977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5037302" y="532711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4614011" y="534895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4129130" y="533784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3696712" y="53287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с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962653" y="53248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5493558" y="532683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5025459" y="578872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4594363" y="5774535"/>
            <a:ext cx="18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4173557" y="579493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3691993" y="575105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т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5977162" y="579709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5550555" y="57970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к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11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ая прямоугольная выноска 24"/>
          <p:cNvSpPr/>
          <p:nvPr/>
        </p:nvSpPr>
        <p:spPr>
          <a:xfrm>
            <a:off x="0" y="0"/>
            <a:ext cx="9144000" cy="836711"/>
          </a:xfrm>
          <a:prstGeom prst="wedgeRoundRectCallout">
            <a:avLst>
              <a:gd name="adj1" fmla="val -34459"/>
              <a:gd name="adj2" fmla="val 1023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Вопрос </a:t>
            </a:r>
            <a:r>
              <a:rPr lang="ru-RU" sz="1600" b="1" u="sng" dirty="0" smtClean="0">
                <a:solidFill>
                  <a:srgbClr val="FF0000"/>
                </a:solidFill>
              </a:rPr>
              <a:t>11</a:t>
            </a:r>
            <a:r>
              <a:rPr lang="ru-RU" sz="1600" b="1" dirty="0" smtClean="0">
                <a:solidFill>
                  <a:schemeClr val="tx1"/>
                </a:solidFill>
              </a:rPr>
              <a:t>: </a:t>
            </a:r>
            <a:endParaRPr lang="ru-RU" sz="1600" dirty="0"/>
          </a:p>
          <a:p>
            <a:pPr lvl="1" fontAlgn="ctr"/>
            <a:r>
              <a:rPr lang="ru-RU" sz="2000" b="1" dirty="0">
                <a:solidFill>
                  <a:schemeClr val="tx1"/>
                </a:solidFill>
              </a:rPr>
              <a:t>Тяжкое преступление, когда организованная группа людей стремится достичь своей цели при помощи насилия</a:t>
            </a:r>
            <a:r>
              <a:rPr lang="ru-RU" sz="2000" b="1" dirty="0" smtClean="0">
                <a:solidFill>
                  <a:schemeClr val="tx1"/>
                </a:solidFill>
              </a:rPr>
              <a:t>?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 rot="5400000">
            <a:off x="549106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1" name="Прямоугольник 60"/>
          <p:cNvSpPr/>
          <p:nvPr/>
        </p:nvSpPr>
        <p:spPr>
          <a:xfrm rot="5400000">
            <a:off x="4565715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2" name="Прямоугольник 61"/>
          <p:cNvSpPr/>
          <p:nvPr/>
        </p:nvSpPr>
        <p:spPr>
          <a:xfrm rot="5400000">
            <a:off x="5023554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3" name="Прямоугольник 62"/>
          <p:cNvSpPr/>
          <p:nvPr/>
        </p:nvSpPr>
        <p:spPr>
          <a:xfrm rot="5400000">
            <a:off x="4107876" y="203857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4" name="Прямоугольник 63"/>
          <p:cNvSpPr/>
          <p:nvPr/>
        </p:nvSpPr>
        <p:spPr>
          <a:xfrm rot="5400000">
            <a:off x="3655356" y="2038577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985329" y="158940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019487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566966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109128" y="1565811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 rot="5400000">
            <a:off x="4115937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1" name="Прямоугольник 80"/>
          <p:cNvSpPr/>
          <p:nvPr/>
        </p:nvSpPr>
        <p:spPr>
          <a:xfrm rot="5400000">
            <a:off x="3658099" y="2495669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2" name="Прямоугольник 81"/>
          <p:cNvSpPr/>
          <p:nvPr/>
        </p:nvSpPr>
        <p:spPr>
          <a:xfrm rot="5400000">
            <a:off x="3205578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3" name="Прямоугольник 82"/>
          <p:cNvSpPr/>
          <p:nvPr/>
        </p:nvSpPr>
        <p:spPr>
          <a:xfrm rot="5400000">
            <a:off x="2747739" y="249566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0" name="Прямоугольник 89"/>
          <p:cNvSpPr/>
          <p:nvPr/>
        </p:nvSpPr>
        <p:spPr>
          <a:xfrm rot="5400000">
            <a:off x="410331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1" name="Прямоугольник 90"/>
          <p:cNvSpPr/>
          <p:nvPr/>
        </p:nvSpPr>
        <p:spPr>
          <a:xfrm rot="5400000">
            <a:off x="3650796" y="2939588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2" name="Прямоугольник 91"/>
          <p:cNvSpPr/>
          <p:nvPr/>
        </p:nvSpPr>
        <p:spPr>
          <a:xfrm rot="5400000">
            <a:off x="3192956" y="29395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6" name="Прямоугольник 95"/>
          <p:cNvSpPr/>
          <p:nvPr/>
        </p:nvSpPr>
        <p:spPr>
          <a:xfrm rot="5400000">
            <a:off x="4565244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7" name="Прямоугольник 96"/>
          <p:cNvSpPr/>
          <p:nvPr/>
        </p:nvSpPr>
        <p:spPr>
          <a:xfrm rot="5400000">
            <a:off x="3639893" y="3396681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8" name="Прямоугольник 97"/>
          <p:cNvSpPr/>
          <p:nvPr/>
        </p:nvSpPr>
        <p:spPr>
          <a:xfrm rot="5400000">
            <a:off x="4097733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9" name="Прямоугольник 98"/>
          <p:cNvSpPr/>
          <p:nvPr/>
        </p:nvSpPr>
        <p:spPr>
          <a:xfrm rot="5400000">
            <a:off x="3182055" y="339668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0" name="Прямоугольник 99"/>
          <p:cNvSpPr/>
          <p:nvPr/>
        </p:nvSpPr>
        <p:spPr>
          <a:xfrm rot="5400000">
            <a:off x="4983955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1" name="Прямоугольник 100"/>
          <p:cNvSpPr/>
          <p:nvPr/>
        </p:nvSpPr>
        <p:spPr>
          <a:xfrm rot="5400000">
            <a:off x="5491067" y="3392930"/>
            <a:ext cx="457092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3" name="Прямоугольник 102"/>
          <p:cNvSpPr/>
          <p:nvPr/>
        </p:nvSpPr>
        <p:spPr>
          <a:xfrm rot="5400000">
            <a:off x="6401749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5" name="Прямоугольник 104"/>
          <p:cNvSpPr/>
          <p:nvPr/>
        </p:nvSpPr>
        <p:spPr>
          <a:xfrm rot="5400000">
            <a:off x="5940363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6" name="Прямоугольник 105"/>
          <p:cNvSpPr/>
          <p:nvPr/>
        </p:nvSpPr>
        <p:spPr>
          <a:xfrm rot="5400000">
            <a:off x="501501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7" name="Прямоугольник 106"/>
          <p:cNvSpPr/>
          <p:nvPr/>
        </p:nvSpPr>
        <p:spPr>
          <a:xfrm rot="5400000">
            <a:off x="5472852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8" name="Прямоугольник 107"/>
          <p:cNvSpPr/>
          <p:nvPr/>
        </p:nvSpPr>
        <p:spPr>
          <a:xfrm rot="5400000">
            <a:off x="455717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9" name="Прямоугольник 108"/>
          <p:cNvSpPr/>
          <p:nvPr/>
        </p:nvSpPr>
        <p:spPr>
          <a:xfrm rot="5400000">
            <a:off x="4104654" y="386936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0" name="Прямоугольник 109"/>
          <p:cNvSpPr/>
          <p:nvPr/>
        </p:nvSpPr>
        <p:spPr>
          <a:xfrm rot="5400000">
            <a:off x="3646816" y="3869364"/>
            <a:ext cx="457093" cy="4578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2" name="Прямоугольник 111"/>
          <p:cNvSpPr/>
          <p:nvPr/>
        </p:nvSpPr>
        <p:spPr>
          <a:xfrm rot="5400000">
            <a:off x="6856366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3" name="Прямоугольник 112"/>
          <p:cNvSpPr/>
          <p:nvPr/>
        </p:nvSpPr>
        <p:spPr>
          <a:xfrm rot="5400000">
            <a:off x="729889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4" name="Прямоугольник 113"/>
          <p:cNvSpPr/>
          <p:nvPr/>
        </p:nvSpPr>
        <p:spPr>
          <a:xfrm rot="5400000">
            <a:off x="639498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5" name="Прямоугольник 114"/>
          <p:cNvSpPr/>
          <p:nvPr/>
        </p:nvSpPr>
        <p:spPr>
          <a:xfrm rot="5400000">
            <a:off x="546963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6" name="Прямоугольник 115"/>
          <p:cNvSpPr/>
          <p:nvPr/>
        </p:nvSpPr>
        <p:spPr>
          <a:xfrm rot="5400000">
            <a:off x="5927470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7" name="Прямоугольник 116"/>
          <p:cNvSpPr/>
          <p:nvPr/>
        </p:nvSpPr>
        <p:spPr>
          <a:xfrm rot="5400000">
            <a:off x="501179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8" name="Прямоугольник 117"/>
          <p:cNvSpPr/>
          <p:nvPr/>
        </p:nvSpPr>
        <p:spPr>
          <a:xfrm rot="5400000">
            <a:off x="4559271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9" name="Прямоугольник 118"/>
          <p:cNvSpPr/>
          <p:nvPr/>
        </p:nvSpPr>
        <p:spPr>
          <a:xfrm rot="5400000">
            <a:off x="4101432" y="4326456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26" name="Прямоугольник 125"/>
          <p:cNvSpPr/>
          <p:nvPr/>
        </p:nvSpPr>
        <p:spPr>
          <a:xfrm rot="5400000">
            <a:off x="5036092" y="4773147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27" name="Прямоугольник 126"/>
          <p:cNvSpPr/>
          <p:nvPr/>
        </p:nvSpPr>
        <p:spPr>
          <a:xfrm rot="5400000">
            <a:off x="457377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28" name="Прямоугольник 127"/>
          <p:cNvSpPr/>
          <p:nvPr/>
        </p:nvSpPr>
        <p:spPr>
          <a:xfrm rot="5400000">
            <a:off x="4115937" y="478354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0" name="Прямоугольник 129"/>
          <p:cNvSpPr/>
          <p:nvPr/>
        </p:nvSpPr>
        <p:spPr>
          <a:xfrm rot="5400000">
            <a:off x="2266376" y="2952763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1" name="Прямоугольник 130"/>
          <p:cNvSpPr/>
          <p:nvPr/>
        </p:nvSpPr>
        <p:spPr>
          <a:xfrm rot="5400000">
            <a:off x="2724216" y="29527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2" name="Прямоугольник 131"/>
          <p:cNvSpPr/>
          <p:nvPr/>
        </p:nvSpPr>
        <p:spPr>
          <a:xfrm rot="5400000">
            <a:off x="3664551" y="5240642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3" name="Прямоугольник 132"/>
          <p:cNvSpPr/>
          <p:nvPr/>
        </p:nvSpPr>
        <p:spPr>
          <a:xfrm rot="5400000">
            <a:off x="5503023" y="5250168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4" name="Прямоугольник 133"/>
          <p:cNvSpPr/>
          <p:nvPr/>
        </p:nvSpPr>
        <p:spPr>
          <a:xfrm rot="5400000">
            <a:off x="5960862" y="5250169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5" name="Прямоугольник 134"/>
          <p:cNvSpPr/>
          <p:nvPr/>
        </p:nvSpPr>
        <p:spPr>
          <a:xfrm rot="5400000">
            <a:off x="504518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6" name="Прямоугольник 135"/>
          <p:cNvSpPr/>
          <p:nvPr/>
        </p:nvSpPr>
        <p:spPr>
          <a:xfrm rot="5400000">
            <a:off x="4587343" y="5250167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7" name="Прямоугольник 136"/>
          <p:cNvSpPr/>
          <p:nvPr/>
        </p:nvSpPr>
        <p:spPr>
          <a:xfrm rot="5400000">
            <a:off x="4129503" y="5249706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40" name="Прямоугольник 139"/>
          <p:cNvSpPr/>
          <p:nvPr/>
        </p:nvSpPr>
        <p:spPr>
          <a:xfrm rot="5400000">
            <a:off x="3155582" y="4743077"/>
            <a:ext cx="458354" cy="556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47366" y="1108718"/>
            <a:ext cx="435264" cy="473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i="1" dirty="0">
              <a:solidFill>
                <a:schemeClr val="tx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98768" y="1108718"/>
            <a:ext cx="894222" cy="473792"/>
            <a:chOff x="3675441" y="1460308"/>
            <a:chExt cx="1050373" cy="537788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4206981" y="1460308"/>
              <a:ext cx="518833" cy="5377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i="1" dirty="0">
                <a:solidFill>
                  <a:schemeClr val="tx1"/>
                </a:solidFill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675441" y="1460308"/>
              <a:ext cx="518833" cy="53778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3695910" y="4343441"/>
            <a:ext cx="457163" cy="448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3661718" y="4783922"/>
            <a:ext cx="451103" cy="44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665794" y="1574159"/>
            <a:ext cx="441702" cy="4737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427031" y="1585947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868733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327595" y="1582510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769297" y="1585948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200651" y="1597444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094" y="1266382"/>
            <a:ext cx="26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1</a:t>
            </a:r>
            <a:endParaRPr lang="ru-RU" sz="14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701277" y="175011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7627" y="2149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/>
              <a:t>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49753" y="53504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10</a:t>
            </a:r>
            <a:endParaRPr lang="ru-RU" b="1" dirty="0"/>
          </a:p>
        </p:txBody>
      </p:sp>
      <p:sp>
        <p:nvSpPr>
          <p:cNvPr id="129" name="TextBox 128"/>
          <p:cNvSpPr txBox="1"/>
          <p:nvPr/>
        </p:nvSpPr>
        <p:spPr>
          <a:xfrm>
            <a:off x="3374518" y="400144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7</a:t>
            </a:r>
            <a:endParaRPr lang="ru-RU" b="1" dirty="0"/>
          </a:p>
        </p:txBody>
      </p:sp>
      <p:sp>
        <p:nvSpPr>
          <p:cNvPr id="138" name="TextBox 137"/>
          <p:cNvSpPr txBox="1"/>
          <p:nvPr/>
        </p:nvSpPr>
        <p:spPr>
          <a:xfrm>
            <a:off x="2923496" y="352145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6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905332" y="30517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79524" y="261514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4</a:t>
            </a:r>
          </a:p>
        </p:txBody>
      </p:sp>
      <p:sp>
        <p:nvSpPr>
          <p:cNvPr id="143" name="Прямоугольник 142"/>
          <p:cNvSpPr/>
          <p:nvPr/>
        </p:nvSpPr>
        <p:spPr>
          <a:xfrm rot="5400000">
            <a:off x="4113194" y="57089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44" name="Прямоугольник 143"/>
          <p:cNvSpPr/>
          <p:nvPr/>
        </p:nvSpPr>
        <p:spPr>
          <a:xfrm rot="5400000">
            <a:off x="4587342" y="570680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45" name="Прямоугольник 144"/>
          <p:cNvSpPr/>
          <p:nvPr/>
        </p:nvSpPr>
        <p:spPr>
          <a:xfrm rot="5400000">
            <a:off x="5045181" y="5707260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46" name="Прямоугольник 145"/>
          <p:cNvSpPr/>
          <p:nvPr/>
        </p:nvSpPr>
        <p:spPr>
          <a:xfrm rot="5400000">
            <a:off x="5503023" y="5707261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49" name="Прямоугольник 148"/>
          <p:cNvSpPr/>
          <p:nvPr/>
        </p:nvSpPr>
        <p:spPr>
          <a:xfrm rot="5400000">
            <a:off x="5960862" y="5707262"/>
            <a:ext cx="457093" cy="4578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52" name="Прямоугольник 151"/>
          <p:cNvSpPr/>
          <p:nvPr/>
        </p:nvSpPr>
        <p:spPr>
          <a:xfrm rot="5400000">
            <a:off x="3658722" y="5675477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54" name="TextBox 153"/>
          <p:cNvSpPr txBox="1"/>
          <p:nvPr/>
        </p:nvSpPr>
        <p:spPr>
          <a:xfrm>
            <a:off x="3255157" y="5753213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11</a:t>
            </a:r>
            <a:endParaRPr lang="ru-RU" b="1" dirty="0"/>
          </a:p>
        </p:txBody>
      </p:sp>
      <p:sp>
        <p:nvSpPr>
          <p:cNvPr id="155" name="Прямоугольник 154"/>
          <p:cNvSpPr/>
          <p:nvPr/>
        </p:nvSpPr>
        <p:spPr>
          <a:xfrm rot="5400000">
            <a:off x="3671664" y="6163893"/>
            <a:ext cx="457093" cy="4578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57" name="Прямоугольник 156"/>
          <p:cNvSpPr/>
          <p:nvPr/>
        </p:nvSpPr>
        <p:spPr>
          <a:xfrm rot="5400000">
            <a:off x="4587341" y="296365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58" name="Прямоугольник 157"/>
          <p:cNvSpPr/>
          <p:nvPr/>
        </p:nvSpPr>
        <p:spPr>
          <a:xfrm rot="5400000">
            <a:off x="5045184" y="2963651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59" name="Прямоугольник 158"/>
          <p:cNvSpPr/>
          <p:nvPr/>
        </p:nvSpPr>
        <p:spPr>
          <a:xfrm rot="5400000">
            <a:off x="4560516" y="339678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0" name="Прямоугольник 159"/>
          <p:cNvSpPr/>
          <p:nvPr/>
        </p:nvSpPr>
        <p:spPr>
          <a:xfrm rot="5400000">
            <a:off x="5510744" y="296365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1" name="Прямоугольник 160"/>
          <p:cNvSpPr/>
          <p:nvPr/>
        </p:nvSpPr>
        <p:spPr>
          <a:xfrm rot="5400000">
            <a:off x="5943910" y="296365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2" name="Прямоугольник 161"/>
          <p:cNvSpPr/>
          <p:nvPr/>
        </p:nvSpPr>
        <p:spPr>
          <a:xfrm rot="5400000">
            <a:off x="6414379" y="2963654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3" name="Прямоугольник 162"/>
          <p:cNvSpPr/>
          <p:nvPr/>
        </p:nvSpPr>
        <p:spPr>
          <a:xfrm rot="5400000">
            <a:off x="6852819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4" name="Прямоугольник 163"/>
          <p:cNvSpPr/>
          <p:nvPr/>
        </p:nvSpPr>
        <p:spPr>
          <a:xfrm rot="5400000">
            <a:off x="6398201" y="339292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5" name="Прямоугольник 164"/>
          <p:cNvSpPr/>
          <p:nvPr/>
        </p:nvSpPr>
        <p:spPr>
          <a:xfrm rot="5400000">
            <a:off x="5956540" y="3396789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6" name="Прямоугольник 165"/>
          <p:cNvSpPr/>
          <p:nvPr/>
        </p:nvSpPr>
        <p:spPr>
          <a:xfrm rot="5400000">
            <a:off x="7314204" y="3392930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7" name="Прямоугольник 166"/>
          <p:cNvSpPr/>
          <p:nvPr/>
        </p:nvSpPr>
        <p:spPr>
          <a:xfrm rot="5400000">
            <a:off x="6878833" y="3846463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8" name="Прямоугольник 167"/>
          <p:cNvSpPr/>
          <p:nvPr/>
        </p:nvSpPr>
        <p:spPr>
          <a:xfrm rot="5400000">
            <a:off x="7339368" y="3864862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69" name="Прямоугольник 168"/>
          <p:cNvSpPr/>
          <p:nvPr/>
        </p:nvSpPr>
        <p:spPr>
          <a:xfrm rot="5400000">
            <a:off x="7756729" y="4326458"/>
            <a:ext cx="457093" cy="457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3689498" y="12200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77671" y="1191958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790978" y="120482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ш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310435" y="1094403"/>
            <a:ext cx="441702" cy="473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74833" y="1220068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073733" y="1634739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926719" y="1655114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491429" y="163561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828827" y="16772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184900" y="167861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374833" y="16496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698405" y="16727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163414" y="164431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580558" y="1662925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56048" y="16636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173525" y="20887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711986" y="20886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з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645870" y="20813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0720" y="2119150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45020" y="2103705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745725" y="2589493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х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249541" y="256239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717368" y="2593171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218688" y="2561418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647037" y="302111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241324" y="2997016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2769297" y="30407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2280576" y="3021111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90694" y="30256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081451" y="3007903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75888" y="3018618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12450" y="3040742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5961798" y="3032107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5078631" y="30341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665794" y="34752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218598" y="3521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к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112793" y="346567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110865" y="3463442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586970" y="34959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502650" y="34959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394964" y="3484815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5999632" y="3484923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878460" y="349947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313832" y="34634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3427447" y="44051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8</a:t>
            </a:r>
            <a:endParaRPr lang="ru-RU" b="1" dirty="0"/>
          </a:p>
        </p:txBody>
      </p:sp>
      <p:sp>
        <p:nvSpPr>
          <p:cNvPr id="202" name="TextBox 201"/>
          <p:cNvSpPr txBox="1"/>
          <p:nvPr/>
        </p:nvSpPr>
        <p:spPr>
          <a:xfrm>
            <a:off x="2843090" y="49037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9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3674952" y="3952996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с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45860" y="395299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4566246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011570" y="3972544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469258" y="39345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74622" y="393459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425274" y="39512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871247" y="393459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7330980" y="3949684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ь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920685" y="439793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487713" y="439692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5029308" y="4424730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4545052" y="440418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122533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3678005" y="440512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841591" y="438314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6420592" y="43969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750685" y="43979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7303873" y="4404187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и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4600775" y="48597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4129130" y="4859773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ж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3665605" y="4827802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3117416" y="486933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5030289" y="4859773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5037302" y="532711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е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4607599" y="5348959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4122718" y="5337840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3690300" y="5328776"/>
            <a:ext cx="312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с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5962653" y="53248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а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5487146" y="532683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5025459" y="578872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4594363" y="5774535"/>
            <a:ext cx="18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р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4173557" y="579493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е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3691993" y="575105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т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5977162" y="579709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т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5550555" y="57970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к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3683978" y="620814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ь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55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348880"/>
            <a:ext cx="8803134" cy="1401763"/>
          </a:xfrm>
        </p:spPr>
        <p:txBody>
          <a:bodyPr/>
          <a:lstStyle/>
          <a:p>
            <a:pPr algn="ctr"/>
            <a:r>
              <a:rPr lang="ru-RU" sz="5400" i="1" dirty="0" smtClean="0">
                <a:solidFill>
                  <a:srgbClr val="FF0000"/>
                </a:solidFill>
              </a:rPr>
              <a:t>Безопасность-</a:t>
            </a:r>
            <a:r>
              <a:rPr lang="ru-RU" sz="5400" i="1" dirty="0">
                <a:solidFill>
                  <a:srgbClr val="FF0000"/>
                </a:solidFill>
              </a:rPr>
              <a:t>отсутствие угрозы, когда человеку никто и ничто не угрожает.</a:t>
            </a:r>
            <a:br>
              <a:rPr lang="ru-RU" sz="5400" i="1" dirty="0">
                <a:solidFill>
                  <a:srgbClr val="FF0000"/>
                </a:solidFill>
              </a:rPr>
            </a:br>
            <a:endParaRPr lang="ru-RU" sz="5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583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 Narrow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Zased_W_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1737</TotalTime>
  <Words>2550</Words>
  <Application>Microsoft Office PowerPoint</Application>
  <PresentationFormat>Экран (4:3)</PresentationFormat>
  <Paragraphs>1492</Paragraphs>
  <Slides>72</Slides>
  <Notes>3</Notes>
  <HiddenSlides>1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72</vt:i4>
      </vt:variant>
    </vt:vector>
  </HeadingPairs>
  <TitlesOfParts>
    <vt:vector size="76" baseType="lpstr">
      <vt:lpstr>Тема Office</vt:lpstr>
      <vt:lpstr>1_Тема Office</vt:lpstr>
      <vt:lpstr>1_Оформление по умолчанию</vt:lpstr>
      <vt:lpstr>Zased_W_</vt:lpstr>
      <vt:lpstr>Презентация PowerPoint</vt:lpstr>
      <vt:lpstr>Тема занятия: </vt:lpstr>
      <vt:lpstr>Презентация PowerPoint</vt:lpstr>
      <vt:lpstr>Первый учебный вопрос:</vt:lpstr>
      <vt:lpstr>Презентация PowerPoint</vt:lpstr>
      <vt:lpstr>Презентация PowerPoint</vt:lpstr>
      <vt:lpstr>Презентация PowerPoint</vt:lpstr>
      <vt:lpstr>Презентация PowerPoint</vt:lpstr>
      <vt:lpstr>Второй учебный вопрос:</vt:lpstr>
      <vt:lpstr>Презентация PowerPoint</vt:lpstr>
      <vt:lpstr>Презентация PowerPoint</vt:lpstr>
      <vt:lpstr>Презентация PowerPoint</vt:lpstr>
      <vt:lpstr>Презентация PowerPoint</vt:lpstr>
      <vt:lpstr>Третий учебный вопрос: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Четвёртый учебный вопрос:</vt:lpstr>
      <vt:lpstr>Презентация PowerPoint</vt:lpstr>
      <vt:lpstr>Презентация PowerPoint</vt:lpstr>
      <vt:lpstr>Презентация PowerPoint</vt:lpstr>
      <vt:lpstr>Пятый учебный вопрос:</vt:lpstr>
      <vt:lpstr>Презентация PowerPoint</vt:lpstr>
      <vt:lpstr>Шестой учебный вопрос:</vt:lpstr>
      <vt:lpstr>Презентация PowerPoint</vt:lpstr>
      <vt:lpstr>Презентация PowerPoint</vt:lpstr>
      <vt:lpstr>Седьмой учебный вопрос:</vt:lpstr>
      <vt:lpstr>Презентация PowerPoint</vt:lpstr>
      <vt:lpstr>Презентация PowerPoint</vt:lpstr>
      <vt:lpstr> Восьмой учебный вопрос:</vt:lpstr>
      <vt:lpstr>Первая помощь- это комплекс  срочных мер, направленных на спасение жизни человека.</vt:lpstr>
      <vt:lpstr>Презентация PowerPoint</vt:lpstr>
      <vt:lpstr>Рана –  повреждение целостности кожных покровов тела, слизистых оболочек в результате механического воздействия</vt:lpstr>
      <vt:lpstr>Презентация PowerPoint</vt:lpstr>
      <vt:lpstr>НАЛОЖЕНИЕ  ДАВЯЩЕЙ ПОВЯЗКИ</vt:lpstr>
      <vt:lpstr>Презентация PowerPoint</vt:lpstr>
      <vt:lpstr>Презентация PowerPoint</vt:lpstr>
      <vt:lpstr>Ожог- это повреждение тканей организма под действием высоких температур или химических веществ.</vt:lpstr>
      <vt:lpstr>Обморок-потеря сознания, которая возникает внезапно из-за нарушения обмена веществ в головном мозге. </vt:lpstr>
      <vt:lpstr>Презентация PowerPoint</vt:lpstr>
      <vt:lpstr>Тепловые и солнечные удары</vt:lpstr>
      <vt:lpstr>Порезы и ссадины</vt:lpstr>
      <vt:lpstr>Ушибы</vt:lpstr>
      <vt:lpstr>Умей оказать первую помощь!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Безопасность-отсутствие угрозы, когда человеку никто и ничто не угрожает.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root</dc:creator>
  <cp:lastModifiedBy>Пономарева</cp:lastModifiedBy>
  <cp:revision>155</cp:revision>
  <cp:lastPrinted>2015-10-15T10:08:07Z</cp:lastPrinted>
  <dcterms:modified xsi:type="dcterms:W3CDTF">2020-08-28T05:05:28Z</dcterms:modified>
</cp:coreProperties>
</file>