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7A4"/>
    <a:srgbClr val="1F5480"/>
    <a:srgbClr val="2A2F4D"/>
    <a:srgbClr val="2E2C2D"/>
    <a:srgbClr val="47627F"/>
    <a:srgbClr val="04105A"/>
    <a:srgbClr val="ED613E"/>
    <a:srgbClr val="BF3C48"/>
    <a:srgbClr val="856E45"/>
    <a:srgbClr val="6F2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-1440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&#1088;&#1072;&#1089;&#1090;&#1080;&#1084;&#1076;&#1077;&#1090;&#1077;&#1081;.&#1088;&#1092;/articles/ege-kak-povysit-effektivnost-podgotovk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9345" y="834887"/>
            <a:ext cx="5937577" cy="3059759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1F5480"/>
                </a:solidFill>
              </a:rPr>
              <a:t>Тревога перед </a:t>
            </a:r>
            <a:r>
              <a:rPr lang="ru-RU" sz="4000" b="1" dirty="0" smtClean="0">
                <a:solidFill>
                  <a:srgbClr val="1F5480"/>
                </a:solidFill>
              </a:rPr>
              <a:t>ЕГЭ и ОГЭ: </a:t>
            </a:r>
            <a:r>
              <a:rPr lang="ru-RU" sz="4000" b="1" dirty="0" smtClean="0">
                <a:solidFill>
                  <a:srgbClr val="1F5480"/>
                </a:solidFill>
              </a:rPr>
              <a:t/>
            </a:r>
            <a:br>
              <a:rPr lang="ru-RU" sz="4000" b="1" dirty="0" smtClean="0">
                <a:solidFill>
                  <a:srgbClr val="1F5480"/>
                </a:solidFill>
              </a:rPr>
            </a:br>
            <a:r>
              <a:rPr lang="ru-RU" sz="4000" b="1" dirty="0" smtClean="0">
                <a:solidFill>
                  <a:srgbClr val="1F5480"/>
                </a:solidFill>
              </a:rPr>
              <a:t>что </a:t>
            </a:r>
            <a:r>
              <a:rPr lang="ru-RU" sz="4000" b="1" dirty="0">
                <a:solidFill>
                  <a:srgbClr val="1F5480"/>
                </a:solidFill>
              </a:rPr>
              <a:t>поможет выпускнику сохранить психологическую </a:t>
            </a:r>
            <a:r>
              <a:rPr lang="ru-RU" sz="4000" b="1" dirty="0" smtClean="0">
                <a:solidFill>
                  <a:srgbClr val="1F5480"/>
                </a:solidFill>
              </a:rPr>
              <a:t>устойчивость</a:t>
            </a:r>
            <a:endParaRPr lang="en-US" sz="4000" b="1" dirty="0">
              <a:ln w="0"/>
              <a:solidFill>
                <a:srgbClr val="1F548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7812" y="4313582"/>
            <a:ext cx="5499718" cy="123682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A167A4"/>
                </a:solidFill>
              </a:rPr>
              <a:t>Консультация для родителей</a:t>
            </a:r>
            <a:endParaRPr lang="en-US" sz="2800" dirty="0">
              <a:solidFill>
                <a:srgbClr val="A167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6434" y="322356"/>
            <a:ext cx="6294294" cy="896209"/>
          </a:xfrm>
        </p:spPr>
        <p:txBody>
          <a:bodyPr/>
          <a:lstStyle/>
          <a:p>
            <a:r>
              <a:rPr lang="ru-RU" b="1" dirty="0" smtClean="0">
                <a:solidFill>
                  <a:srgbClr val="A167A4"/>
                </a:solidFill>
              </a:rPr>
              <a:t> </a:t>
            </a:r>
            <a:endParaRPr lang="en-US" b="1" dirty="0">
              <a:solidFill>
                <a:srgbClr val="A167A4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10748" y="1305342"/>
            <a:ext cx="715617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/>
              <a:t>Сдача итогового экзамена — важный этап в жизни любого школьника. Это испытание сопряжено с сильными чувствами: страхом и тревогой за будущее. Они естественны и объяснимы, но в решающий момент могут помешать. Кто-то из подростков соберется и сдаст ЕГЭ с высоким результатом, а кто-то — растеряется и не сумеет правильно ответить на простые вопросы. Как помочь выпускнику справиться с тревожностью? Что может сделать сам подросток, чтобы эмоции не захлестнули его во время экзамена и не свели на нет долгие месяцы подготовки?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Школьные экзамены — не вопрос жизни и </a:t>
            </a:r>
            <a:r>
              <a:rPr lang="ru-RU" b="1" dirty="0" smtClean="0">
                <a:solidFill>
                  <a:srgbClr val="A167A4"/>
                </a:solidFill>
              </a:rPr>
              <a:t>смерти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Невозможно предсказать, как сложится для ребенка экзамен и каков будет его результат. Поэтому выпускнику стоит заранее проговорить с родителями, учителями или психологом возможные стрессовые ситуации на экзамене и продумать свои действия. Например, что делать, если забыл ручку или паспорт, если сделал ошибку в бланке. </a:t>
            </a:r>
            <a:r>
              <a:rPr lang="ru-RU" dirty="0" smtClean="0"/>
              <a:t>Разыгрывание </a:t>
            </a:r>
            <a:r>
              <a:rPr lang="ru-RU" dirty="0"/>
              <a:t>и решение таких ситуаций частично помогут снизить </a:t>
            </a:r>
            <a:r>
              <a:rPr lang="ru-RU" dirty="0" smtClean="0"/>
              <a:t>тревожность.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02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Стоит настроить ребенка так, чтобы ЕГЭ не превращался для него в испытание, от которого зависит вся оставшаяся жизнь. </a:t>
            </a:r>
            <a:endParaRPr lang="ru-RU" dirty="0" smtClean="0"/>
          </a:p>
          <a:p>
            <a:pPr algn="just"/>
            <a:r>
              <a:rPr lang="ru-RU" dirty="0" smtClean="0"/>
              <a:t>Педагоги советуют </a:t>
            </a:r>
            <a:r>
              <a:rPr lang="ru-RU" dirty="0"/>
              <a:t>школьникам спросить себя: что будет, если результаты ЕГЭ не удовлетворят? </a:t>
            </a:r>
            <a:endParaRPr lang="ru-RU" dirty="0" smtClean="0"/>
          </a:p>
          <a:p>
            <a:pPr algn="just"/>
            <a:r>
              <a:rPr lang="ru-RU" dirty="0" smtClean="0"/>
              <a:t>Какая </a:t>
            </a:r>
            <a:r>
              <a:rPr lang="ru-RU" dirty="0"/>
              <a:t>опасность в этом таится? </a:t>
            </a:r>
            <a:endParaRPr lang="ru-RU" dirty="0" smtClean="0"/>
          </a:p>
          <a:p>
            <a:pPr algn="just"/>
            <a:r>
              <a:rPr lang="ru-RU" dirty="0" smtClean="0"/>
              <a:t>Как </a:t>
            </a:r>
            <a:r>
              <a:rPr lang="ru-RU" dirty="0"/>
              <a:t>можно ее избежать, что за этим последует?</a:t>
            </a:r>
          </a:p>
        </p:txBody>
      </p:sp>
    </p:spTree>
    <p:extLst>
      <p:ext uri="{BB962C8B-B14F-4D97-AF65-F5344CB8AC3E}">
        <p14:creationId xmlns:p14="http://schemas.microsoft.com/office/powerpoint/2010/main" val="203152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Быть сдержанными в проявлении негативных </a:t>
            </a:r>
            <a:r>
              <a:rPr lang="ru-RU" b="1" dirty="0" smtClean="0">
                <a:solidFill>
                  <a:srgbClr val="A167A4"/>
                </a:solidFill>
              </a:rPr>
              <a:t>чувств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Для большинства семей, где есть школьник, скоро сдающий ЕГЭ, экзаменационная подготовка и сам экзамен сопровождаются большим волнением, настоящим стрессом. Родители часто убеждены, что результаты итогового тестирования предопределят будущее подростка, поэтому буря эмоций и напряжение понятны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Однако от спокойствия и сдержанности в проявлении чувств родителей зависит и спокойствие, собранность выпускника. Поэтому не критикуйте подготовку ребенка к экзамену, не давайте отрицательных оценок будущих результатов, это может </a:t>
            </a:r>
            <a:r>
              <a:rPr lang="ru-RU" dirty="0" err="1"/>
              <a:t>демотивировать</a:t>
            </a:r>
            <a:r>
              <a:rPr lang="ru-RU" dirty="0"/>
              <a:t>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2439215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Делиться личным опытом и помогать в </a:t>
            </a:r>
            <a:r>
              <a:rPr lang="ru-RU" b="1" dirty="0" smtClean="0">
                <a:solidFill>
                  <a:srgbClr val="A167A4"/>
                </a:solidFill>
              </a:rPr>
              <a:t>подготовке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Расскажите подростку об </a:t>
            </a:r>
            <a:r>
              <a:rPr lang="ru-RU" dirty="0">
                <a:hlinkClick r:id="rId2"/>
              </a:rPr>
              <a:t>эффективных способах подготовки</a:t>
            </a:r>
            <a:r>
              <a:rPr lang="ru-RU" dirty="0"/>
              <a:t> к экзаменам. Поделитесь личным опытом успешной сдачи экзаменов, вспомните, что помогло сконцентрироваться вам, как сами к ним готовились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Ненавязчиво контролируйте режим дня подростка, следите, чтобы он не перенапрягался во время подготовительного этапа, правильно питался, чередовал интеллектуальные и физические нагрузки.</a:t>
            </a:r>
          </a:p>
          <a:p>
            <a:pPr algn="just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68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Повышать уверенность в </a:t>
            </a:r>
            <a:r>
              <a:rPr lang="ru-RU" b="1" dirty="0" smtClean="0">
                <a:solidFill>
                  <a:srgbClr val="A167A4"/>
                </a:solidFill>
              </a:rPr>
              <a:t>себе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Подавайте ребенку позитивные сигналы. Какими они могут быть? Вот примерный список фраз, с помощью которых </a:t>
            </a:r>
            <a:r>
              <a:rPr lang="ru-RU" dirty="0" smtClean="0"/>
              <a:t>можно </a:t>
            </a:r>
            <a:r>
              <a:rPr lang="ru-RU" dirty="0"/>
              <a:t>поддержать ребенка.</a:t>
            </a:r>
          </a:p>
          <a:p>
            <a:pPr algn="just"/>
            <a:r>
              <a:rPr lang="ru-RU" dirty="0"/>
              <a:t>«Я в тебя верю!»</a:t>
            </a:r>
            <a:endParaRPr lang="ru-RU" b="1" dirty="0"/>
          </a:p>
          <a:p>
            <a:pPr algn="just"/>
            <a:r>
              <a:rPr lang="ru-RU" dirty="0"/>
              <a:t>«Зачем такому разумному человеку так поступать?» (если школьник заявляет, что ему надоело готовиться, он не хочет мучиться все лето, а хочет забрать аттестат без экзаменов и поступить в колледж).</a:t>
            </a:r>
            <a:endParaRPr lang="ru-RU" b="1" dirty="0"/>
          </a:p>
          <a:p>
            <a:pPr algn="just"/>
            <a:r>
              <a:rPr lang="ru-RU" dirty="0"/>
              <a:t>«У тебя получится! Отдохни и попробуй еще раз».</a:t>
            </a:r>
            <a:endParaRPr lang="ru-RU" b="1" dirty="0"/>
          </a:p>
          <a:p>
            <a:pPr algn="just"/>
            <a:r>
              <a:rPr lang="ru-RU" dirty="0"/>
              <a:t>«Мы бы не смогли так, как ты».</a:t>
            </a:r>
            <a:endParaRPr lang="ru-RU" b="1" dirty="0"/>
          </a:p>
          <a:p>
            <a:pPr algn="just"/>
            <a:r>
              <a:rPr lang="ru-RU" dirty="0"/>
              <a:t>«Мы не ожидали, что ты столько уже </a:t>
            </a:r>
            <a:r>
              <a:rPr lang="ru-RU" dirty="0" err="1"/>
              <a:t>прорешал</a:t>
            </a:r>
            <a:r>
              <a:rPr lang="ru-RU" dirty="0"/>
              <a:t>, выучил, столько помнишь и знаешь».</a:t>
            </a:r>
            <a:endParaRPr lang="ru-RU" b="1" dirty="0"/>
          </a:p>
          <a:p>
            <a:pPr algn="just"/>
            <a:r>
              <a:rPr lang="ru-RU" dirty="0"/>
              <a:t>«Мы знаем, что ты сможешь сам решить задачу, выполнить задание, если мы тебе немного поможем».</a:t>
            </a:r>
            <a:endParaRPr lang="ru-RU" b="1" dirty="0"/>
          </a:p>
          <a:p>
            <a:pPr algn="just"/>
            <a:r>
              <a:rPr lang="ru-RU" dirty="0"/>
              <a:t>Стоит чаще говорить школьнику ласковые слова — они никогда не будут лишними. Интересуйтесь тем, что его порадовало за день, чем он остался доволен.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14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A167A4"/>
                </a:solidFill>
              </a:rPr>
              <a:t>Лайфхаки</a:t>
            </a:r>
            <a:r>
              <a:rPr lang="ru-RU" b="1" dirty="0">
                <a:solidFill>
                  <a:srgbClr val="A167A4"/>
                </a:solidFill>
              </a:rPr>
              <a:t> для подростка в период </a:t>
            </a:r>
            <a:r>
              <a:rPr lang="ru-RU" b="1" dirty="0" smtClean="0">
                <a:solidFill>
                  <a:srgbClr val="A167A4"/>
                </a:solidFill>
              </a:rPr>
              <a:t>подготовки</a:t>
            </a:r>
            <a:endParaRPr lang="ru-RU" dirty="0">
              <a:solidFill>
                <a:srgbClr val="A167A4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907" y="1825625"/>
            <a:ext cx="687218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959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Добрые записки самому </a:t>
            </a:r>
            <a:r>
              <a:rPr lang="ru-RU" b="1" dirty="0" smtClean="0">
                <a:solidFill>
                  <a:srgbClr val="A167A4"/>
                </a:solidFill>
              </a:rPr>
              <a:t>себе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Трудно оставаться несчастным, когда улыбаешься. Можно написать на открытках или </a:t>
            </a:r>
            <a:r>
              <a:rPr lang="ru-RU" dirty="0" err="1"/>
              <a:t>стикерах</a:t>
            </a:r>
            <a:r>
              <a:rPr lang="ru-RU" dirty="0"/>
              <a:t> добрые пожелания, шутки, ободряющие слова и вдохновляющие цитаты. Стоит разложить их в квартире на видных местах: на подоконнике, у зеркала, в шкафу, между страницами учебника, прикрепить магнитами к холодильнику. Они будут попадаться на глаза внезапно — и радовать, придавать уверенность в себе.</a:t>
            </a:r>
          </a:p>
        </p:txBody>
      </p:sp>
    </p:spTree>
    <p:extLst>
      <p:ext uri="{BB962C8B-B14F-4D97-AF65-F5344CB8AC3E}">
        <p14:creationId xmlns:p14="http://schemas.microsoft.com/office/powerpoint/2010/main" val="28077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«Тревожная» </a:t>
            </a:r>
            <a:r>
              <a:rPr lang="ru-RU" b="1" dirty="0" smtClean="0">
                <a:solidFill>
                  <a:srgbClr val="A167A4"/>
                </a:solidFill>
              </a:rPr>
              <a:t>коробка»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Чем дольше человек думает о том, что его беспокоит, тем навязчивее становятся тревожные мысли. Есть простой способ уменьшить отрицательное воздействие мелочей, которые не дают покоя: отправить их «на хранение». Нужно описать все свои тревоги на листке бумаги и положить его в специальную «тревожную» коробку. После экзамена можно перечитать заметки и выбросить. Скорее всего, страшные ожидания не оправдаются, все будет совсем по-другому.</a:t>
            </a:r>
          </a:p>
        </p:txBody>
      </p:sp>
    </p:spTree>
    <p:extLst>
      <p:ext uri="{BB962C8B-B14F-4D97-AF65-F5344CB8AC3E}">
        <p14:creationId xmlns:p14="http://schemas.microsoft.com/office/powerpoint/2010/main" val="2453212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Дневник </a:t>
            </a:r>
            <a:r>
              <a:rPr lang="ru-RU" b="1" dirty="0" smtClean="0">
                <a:solidFill>
                  <a:srgbClr val="A167A4"/>
                </a:solidFill>
              </a:rPr>
              <a:t>благодарности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Этот старый способ подходит людям всех возрастов. Каждый вечер нужно выписывать в специальный блокнот хотя бы 3, а лучше 5 или 10 пунктов, за которые можно поблагодарить прошедший день. Добрый разговор с родителями, эффективное занятие с репетитором, успешно выученный параграф из учебника, закрепленное умение, встреча с друзьями — можно перечислять все, что порадовало.</a:t>
            </a:r>
          </a:p>
        </p:txBody>
      </p:sp>
    </p:spTree>
    <p:extLst>
      <p:ext uri="{BB962C8B-B14F-4D97-AF65-F5344CB8AC3E}">
        <p14:creationId xmlns:p14="http://schemas.microsoft.com/office/powerpoint/2010/main" val="1627540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Способы </a:t>
            </a:r>
            <a:r>
              <a:rPr lang="ru-RU" b="1" dirty="0" err="1">
                <a:solidFill>
                  <a:srgbClr val="A167A4"/>
                </a:solidFill>
              </a:rPr>
              <a:t>саморегуляции</a:t>
            </a:r>
            <a:r>
              <a:rPr lang="ru-RU" b="1" dirty="0">
                <a:solidFill>
                  <a:srgbClr val="A167A4"/>
                </a:solidFill>
              </a:rPr>
              <a:t> в стрессовой </a:t>
            </a:r>
            <a:r>
              <a:rPr lang="ru-RU" b="1" dirty="0" smtClean="0">
                <a:solidFill>
                  <a:srgbClr val="A167A4"/>
                </a:solidFill>
              </a:rPr>
              <a:t>ситуации</a:t>
            </a:r>
            <a:endParaRPr lang="ru-RU" dirty="0">
              <a:solidFill>
                <a:srgbClr val="A167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825625"/>
            <a:ext cx="4360793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Психологи советуют </a:t>
            </a:r>
            <a:r>
              <a:rPr lang="ru-RU" dirty="0"/>
              <a:t>родителям на всякий случай обучить ребенка способам психологической самопомощи в состоянии эмоционального шквала. Обычно помогает воздействие на тело: ровное и глубокое дыхание по счету, диафрагмальное дыхание (когда при вдохе живот надувается, а при выдохе — сдувается).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37" y="1987826"/>
            <a:ext cx="3752022" cy="375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228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Способы </a:t>
            </a:r>
            <a:r>
              <a:rPr lang="ru-RU" b="1" dirty="0" err="1">
                <a:solidFill>
                  <a:srgbClr val="A167A4"/>
                </a:solidFill>
              </a:rPr>
              <a:t>саморегуляции</a:t>
            </a:r>
            <a:r>
              <a:rPr lang="ru-RU" b="1" dirty="0">
                <a:solidFill>
                  <a:srgbClr val="A167A4"/>
                </a:solidFill>
              </a:rPr>
              <a:t> в стрессовой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7018" y="1801091"/>
            <a:ext cx="7088331" cy="437587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Если ЕГЭ будет проходить в школе, которая подростку незнакома, ему стоит за день или два познакомиться с обстановкой в этом здании, если есть такая возможность. Чтобы «присвоить себе пространство», важно походить по коридорам, осмотреться, понять, где находятся туалет, фонтанчик для питья. Так школьник сможет быстрее адаптироваться в день экзамена и будет чувствовать себя более уверенно в новом помещении.</a:t>
            </a:r>
          </a:p>
        </p:txBody>
      </p:sp>
    </p:spTree>
    <p:extLst>
      <p:ext uri="{BB962C8B-B14F-4D97-AF65-F5344CB8AC3E}">
        <p14:creationId xmlns:p14="http://schemas.microsoft.com/office/powerpoint/2010/main" val="1644549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Способы </a:t>
            </a:r>
            <a:r>
              <a:rPr lang="ru-RU" b="1" dirty="0" err="1">
                <a:solidFill>
                  <a:srgbClr val="A167A4"/>
                </a:solidFill>
              </a:rPr>
              <a:t>саморегуляции</a:t>
            </a:r>
            <a:r>
              <a:rPr lang="ru-RU" b="1" dirty="0">
                <a:solidFill>
                  <a:srgbClr val="A167A4"/>
                </a:solidFill>
              </a:rPr>
              <a:t> в стрессовой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1825625"/>
            <a:ext cx="7296150" cy="4351338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Перед входом в здание стоит размяться, выполнить несколько упражнений: помахать руками, сделать круговые движения плечами, головой, поприседать. </a:t>
            </a:r>
            <a:endParaRPr lang="ru-RU" dirty="0" smtClean="0"/>
          </a:p>
          <a:p>
            <a:pPr algn="just"/>
            <a:r>
              <a:rPr lang="ru-RU" dirty="0" smtClean="0"/>
              <a:t>Эти </a:t>
            </a:r>
            <a:r>
              <a:rPr lang="ru-RU" dirty="0"/>
              <a:t>действия снимут нервно-мышечное напряжение.</a:t>
            </a:r>
          </a:p>
        </p:txBody>
      </p:sp>
    </p:spTree>
    <p:extLst>
      <p:ext uri="{BB962C8B-B14F-4D97-AF65-F5344CB8AC3E}">
        <p14:creationId xmlns:p14="http://schemas.microsoft.com/office/powerpoint/2010/main" val="4104100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5" y="415636"/>
            <a:ext cx="8253289" cy="598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492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A167A4"/>
                </a:solidFill>
              </a:rPr>
              <a:t>Способы </a:t>
            </a:r>
            <a:r>
              <a:rPr lang="ru-RU" b="1" dirty="0" err="1">
                <a:solidFill>
                  <a:srgbClr val="A167A4"/>
                </a:solidFill>
              </a:rPr>
              <a:t>саморегуляции</a:t>
            </a:r>
            <a:r>
              <a:rPr lang="ru-RU" b="1" dirty="0">
                <a:solidFill>
                  <a:srgbClr val="A167A4"/>
                </a:solidFill>
              </a:rPr>
              <a:t> в стрессовой ситуации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В классе нужно сесть удобно, выпрямить спину. Подумать о себе так: «Я умный и сообразительный, у меня все получится!» Постараться сосредоточиться на словах: «Я спокоен, я совершенно спокоен». Повторить их несколько раз.</a:t>
            </a:r>
          </a:p>
          <a:p>
            <a:pPr algn="just"/>
            <a:r>
              <a:rPr lang="ru-RU" dirty="0"/>
              <a:t>Выполнить дыхательное упражнение для снятия напряжения: глубоко вдохнуть через нос, задержать дыхание и сделать длинный выдох, похожий на тот, который мы делаем, чтобы задуть свечу.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56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929</Words>
  <Application>Microsoft Office PowerPoint</Application>
  <PresentationFormat>Экран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Тревога перед ЕГЭ и ОГЭ:  что поможет выпускнику сохранить психологическую устойчивость</vt:lpstr>
      <vt:lpstr> </vt:lpstr>
      <vt:lpstr>Школьные экзамены — не вопрос жизни и смерти</vt:lpstr>
      <vt:lpstr>Презентация PowerPoint</vt:lpstr>
      <vt:lpstr>Быть сдержанными в проявлении негативных чувств</vt:lpstr>
      <vt:lpstr>Делиться личным опытом и помогать в подготовке</vt:lpstr>
      <vt:lpstr>Повышать уверенность в себе</vt:lpstr>
      <vt:lpstr>Лайфхаки для подростка в период подготовки</vt:lpstr>
      <vt:lpstr>Добрые записки самому себе</vt:lpstr>
      <vt:lpstr>«Тревожная» коробка»</vt:lpstr>
      <vt:lpstr>Дневник благодарности</vt:lpstr>
      <vt:lpstr>Способы саморегуляции в стрессовой ситуации</vt:lpstr>
      <vt:lpstr>Способы саморегуляции в стрессовой ситуации</vt:lpstr>
      <vt:lpstr>Способы саморегуляции в стрессовой ситуации</vt:lpstr>
      <vt:lpstr>Презентация PowerPoint</vt:lpstr>
      <vt:lpstr>Способы саморегуляции в стрессовой ситуации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Вера</cp:lastModifiedBy>
  <cp:revision>38</cp:revision>
  <dcterms:created xsi:type="dcterms:W3CDTF">2018-09-04T12:10:47Z</dcterms:created>
  <dcterms:modified xsi:type="dcterms:W3CDTF">2020-12-23T14:08:54Z</dcterms:modified>
</cp:coreProperties>
</file>