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03405"/>
            <a:ext cx="9448800" cy="1825096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2201"/>
            <a:ext cx="9448800" cy="685800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09561" y="4314328"/>
            <a:ext cx="2910840" cy="374642"/>
          </a:xfrm>
        </p:spPr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371600" y="4323845"/>
            <a:ext cx="64008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7200" y="1430866"/>
            <a:ext cx="2743200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3"/>
            <a:ext cx="10820399" cy="2801935"/>
          </a:xfrm>
        </p:spPr>
        <p:txBody>
          <a:bodyPr anchor="b">
            <a:normAutofit/>
          </a:bodyPr>
          <a:lstStyle>
            <a:lvl1pPr algn="r">
              <a:defRPr sz="4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467" y="3641725"/>
            <a:ext cx="10490200" cy="955675"/>
          </a:xfrm>
        </p:spPr>
        <p:txBody>
          <a:bodyPr>
            <a:normAutofit/>
          </a:bodyPr>
          <a:lstStyle>
            <a:lvl1pPr marL="0" indent="0" algn="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1"/>
            <a:ext cx="6991492" cy="36406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2194559"/>
            <a:ext cx="5334000" cy="40241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600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9" y="2183802"/>
            <a:ext cx="5079991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3132666"/>
            <a:ext cx="5311775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0800" y="2183802"/>
            <a:ext cx="5105400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3132666"/>
            <a:ext cx="5334000" cy="308601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411480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5582" y="746759"/>
            <a:ext cx="6510618" cy="5471925"/>
          </a:xfrm>
        </p:spPr>
        <p:txBody>
          <a:bodyPr anchor="ctr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411480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524000"/>
            <a:ext cx="6873240" cy="1600200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861238" y="751241"/>
            <a:ext cx="3644962" cy="546744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124199"/>
            <a:ext cx="6873240" cy="309448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77" y="4697360"/>
            <a:ext cx="10822034" cy="81935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1727" y="941439"/>
            <a:ext cx="10821840" cy="3478161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516715"/>
            <a:ext cx="10820400" cy="701969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53532"/>
            <a:ext cx="10820400" cy="2802467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9133"/>
            <a:ext cx="10130516" cy="99906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67" y="753533"/>
            <a:ext cx="10151533" cy="2604495"/>
          </a:xfrm>
        </p:spPr>
        <p:txBody>
          <a:bodyPr anchor="ctr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303865" y="3365556"/>
            <a:ext cx="9592736" cy="44444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959862"/>
            <a:ext cx="10151533" cy="679871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81000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9941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6250" y="93345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984230" y="270129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495" y="1124701"/>
            <a:ext cx="10146186" cy="2511835"/>
          </a:xfrm>
        </p:spPr>
        <p:txBody>
          <a:bodyPr anchor="b"/>
          <a:lstStyle>
            <a:lvl1pPr algn="l"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467" y="3648315"/>
            <a:ext cx="10144654" cy="99988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814452" y="378883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85800" y="378883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2895600" y="761999"/>
            <a:ext cx="8610599" cy="130386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0" y="2202080"/>
            <a:ext cx="3456432" cy="61732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799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68800" y="2201333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366858" y="2904067"/>
            <a:ext cx="3456432" cy="331461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51800" y="2192866"/>
            <a:ext cx="3456432" cy="626534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8051801" y="2904565"/>
            <a:ext cx="3456432" cy="331413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2895600" y="762000"/>
            <a:ext cx="8610599" cy="12954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8618" y="4191000"/>
            <a:ext cx="3451582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8618" y="2362200"/>
            <a:ext cx="3451582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8618" y="4873764"/>
            <a:ext cx="3451582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374263" y="4191000"/>
            <a:ext cx="3448935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374263" y="2362200"/>
            <a:ext cx="3448936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374264" y="4873763"/>
            <a:ext cx="344893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8049731" y="4191000"/>
            <a:ext cx="3456469" cy="682765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49855" y="2362200"/>
            <a:ext cx="3447878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8049731" y="4873761"/>
            <a:ext cx="3452445" cy="1344921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2194559"/>
            <a:ext cx="10820400" cy="40241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3-HD-BT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75150"/>
            <a:ext cx="12192000" cy="248285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48800" y="745066"/>
            <a:ext cx="2057400" cy="3903133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24466" y="745067"/>
            <a:ext cx="8204201" cy="390313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814452" y="379941"/>
            <a:ext cx="2910840" cy="365125"/>
          </a:xfrm>
        </p:spPr>
        <p:txBody>
          <a:bodyPr/>
          <a:lstStyle>
            <a:lvl1pPr algn="r">
              <a:defRPr/>
            </a:lvl1pPr>
          </a:lstStyle>
          <a:p>
            <a:fld id="{48A87A34-81AB-432B-8DAE-1953F412C126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381000"/>
            <a:ext cx="699149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862452" y="381000"/>
            <a:ext cx="643748" cy="365125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3-HD-TOP.png"/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414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5600" y="764373"/>
            <a:ext cx="8610600" cy="12930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194560"/>
            <a:ext cx="10820400" cy="4024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95360" y="6356350"/>
            <a:ext cx="29108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4/27/2021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6355845"/>
            <a:ext cx="7772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63000" y="381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E21E71-E328-4A52-A441-0B2704D70D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1600" y="1603904"/>
            <a:ext cx="9448800" cy="1825096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Европейская неделя иммунизации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840CF43-296F-480D-AFBB-A8DB13C886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707702"/>
            <a:ext cx="9448800" cy="68580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>
                <a:solidFill>
                  <a:srgbClr val="FFC000"/>
                </a:solidFill>
              </a:rPr>
              <a:t>26 апреля – 2 мая 2021 года</a:t>
            </a:r>
          </a:p>
        </p:txBody>
      </p:sp>
    </p:spTree>
    <p:extLst>
      <p:ext uri="{BB962C8B-B14F-4D97-AF65-F5344CB8AC3E}">
        <p14:creationId xmlns:p14="http://schemas.microsoft.com/office/powerpoint/2010/main" val="21989910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25378BF7-D098-412E-9A75-C11213E97CB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85" t="1646" r="962" b="1365"/>
          <a:stretch/>
        </p:blipFill>
        <p:spPr>
          <a:xfrm>
            <a:off x="4420998" y="1015067"/>
            <a:ext cx="6795083" cy="506695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590AD0-0E46-4AFE-A322-818CCB9D7C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37396"/>
            <a:ext cx="4420998" cy="3094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8941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349B83AC-A5A3-4615-BEDB-C511433EB108}"/>
              </a:ext>
            </a:extLst>
          </p:cNvPr>
          <p:cNvSpPr/>
          <p:nvPr/>
        </p:nvSpPr>
        <p:spPr>
          <a:xfrm>
            <a:off x="822121" y="1821345"/>
            <a:ext cx="10930855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accent2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ЕНИ проводится под руководством и при координации Европейского регионального бюро ВОЗ, и принять участие в Европейской неделе иммунизации предлагается всем странам Региона. Поддержку в ее осуществлении оказывают партнерские организации на региональном и национальном уровнях, в том числе Детский фонд ООН (ЮНИСЕФ) и Европейский центр по профилактике и контролю болезней (ECDC). ЕНИ пользуется также поддержкой многих высокопоставленных лиц в странах – например, министров, послов, первых леди и др. На региональном уровне инициативу поддерживает Ее Королевское Высочество кронпринцесса Дании Мэри, патронесса ЕРБ ВОЗ.</a:t>
            </a:r>
          </a:p>
        </p:txBody>
      </p:sp>
    </p:spTree>
    <p:extLst>
      <p:ext uri="{BB962C8B-B14F-4D97-AF65-F5344CB8AC3E}">
        <p14:creationId xmlns:p14="http://schemas.microsoft.com/office/powerpoint/2010/main" val="3305256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B7FDE0C-B5CD-41CD-A40E-E252BC16C187}"/>
              </a:ext>
            </a:extLst>
          </p:cNvPr>
          <p:cNvSpPr/>
          <p:nvPr/>
        </p:nvSpPr>
        <p:spPr>
          <a:xfrm>
            <a:off x="570451" y="1305342"/>
            <a:ext cx="1134191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Цель ЕНИ – содействие продвижению иммунизации для защиты людей всех возрастов от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вакциноуправляемых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 заболеваний и расширение знаний о пользе вакцин.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Вакцинация является одним из величайших достижений здравоохранения и во всем мире она признана, как наиболее эффективное, экономичное и доступное средство в борьбе с инфекциями.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Благодаря иммунизации, население земли избавилось от опасных заболеваний – натуральной оспы, дифтерии,  полиомиелита, редкими стали также такие заболевания как корь,  краснуха, </a:t>
            </a:r>
            <a:r>
              <a:rPr lang="ru-RU" sz="2800" dirty="0" err="1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эпидпаротит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.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Иммунопрофилактика позволила обеспечить эффективную защиту населения от вирусных инфекций – вирусного гепатита В, гриппа, рака шейки матки, вызванного вирусом папилломы человека.</a:t>
            </a:r>
          </a:p>
        </p:txBody>
      </p:sp>
    </p:spTree>
    <p:extLst>
      <p:ext uri="{BB962C8B-B14F-4D97-AF65-F5344CB8AC3E}">
        <p14:creationId xmlns:p14="http://schemas.microsoft.com/office/powerpoint/2010/main" val="3373007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C2E1003-16AF-446A-826D-8C82B1F6FDDD}"/>
              </a:ext>
            </a:extLst>
          </p:cNvPr>
          <p:cNvSpPr/>
          <p:nvPr/>
        </p:nvSpPr>
        <p:spPr>
          <a:xfrm>
            <a:off x="612395" y="1997839"/>
            <a:ext cx="10930855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В Российской Федерации иммунопрофилактика осуществляется в соответствии с Федеральным законам «Об иммунопрофилактике инфекционных болезней», «Об основах охраны здоровья граждан РФ» «О санитарно-эпидемиологическом благополучии населения» и требованиями санитарных правил по организации и безопасности вакцинации.</a:t>
            </a:r>
          </a:p>
          <a:p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Вакцинопрофилактика инфекционных заболеваний включает в себя плановую иммунизацию и иммунизацию по эпидемическим показаниям.</a:t>
            </a:r>
          </a:p>
        </p:txBody>
      </p:sp>
    </p:spTree>
    <p:extLst>
      <p:ext uri="{BB962C8B-B14F-4D97-AF65-F5344CB8AC3E}">
        <p14:creationId xmlns:p14="http://schemas.microsoft.com/office/powerpoint/2010/main" val="931524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8DD65F0-B168-49EA-8E1D-64F36779B254}"/>
              </a:ext>
            </a:extLst>
          </p:cNvPr>
          <p:cNvSpPr/>
          <p:nvPr/>
        </p:nvSpPr>
        <p:spPr>
          <a:xfrm>
            <a:off x="450209" y="1180538"/>
            <a:ext cx="11509695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dirty="0">
                <a:solidFill>
                  <a:srgbClr val="242424"/>
                </a:solidFill>
                <a:latin typeface="arial" panose="020B0604020202020204" pitchFamily="34" charset="0"/>
              </a:rPr>
              <a:t>	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В этом году Европейская неделя иммунизации приобретает особое значение в контексте борьбы с новой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коронавирусной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 инфекцией. С учетом проведения массовой вакцинации в разных странах Европейского региона, кампания в рамках Европейской недели иммунизации будет в первую очередь посвящена информированию людей о существующих вакцинах против COVID-19, а также предоставлению ответов на имеющиеся вопросы граждан.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	В 2021 году, наряду с плановой иммунизацией, будет уделено особое внимание иммунизации против COVID-19 в рамках календаря прививок по эпидемическим показаниям. Кампания этого года укрепит солидарность и доверие к вакцинации как общественному благу, которое лежит в основе нашего общества, спасает жизни и защищает здоровье.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	В текущем году Европейская неделя иммунизации будет проводиться под лозунгом «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Вакцины нас сближают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». Мероприятия в рамках недели будут посвящены продвижению основной идеи о том, что иммунизация каждого человека имеет важнейшее значение для профилактики заболеваний и защиты жизни…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	…благодаря введению противоэпидемических мер снизились показатели заболеваемости для ряда инфекций. Особенностью 2020 года в России явилось существенное снижение заболеваемости по всем управляемым инфекциям. Наиболее выраженное снижение показателей заболеваемости наблюдалось по инфекциям, управляемым средствами специфической профилактики: коклюшем – в 2,4 раза, корью - в 3,7 раза, краснухой - в 14,3 раза, эпидемическим паротитом – в 2,3 раза, менингококковой инфекцией - в 2,2 раза, ветряной оспой - на 40,3%, острым гепатитом В на 38,5 %, клещевым вирусным энцефалитом - на 44,5%.</a:t>
            </a:r>
          </a:p>
          <a:p>
            <a:pPr algn="just"/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</a:rPr>
              <a:t>Все это доказывает, что темы обеспечения санитарно-эпидемиологического благополучия населения и борьбы с инфекционными заболеваниями крайне актуальны и мероприятия в рамках Европейской недели иммунизации - горячие линии, публикации в средствах массовой информации крайне важны для популяризации вакцинации в качестве самой эффективной защиты от различных заболеваний и взрослых, и детей. </a:t>
            </a:r>
          </a:p>
          <a:p>
            <a:pPr algn="r"/>
            <a:r>
              <a:rPr lang="ru-RU" sz="1600" i="1" dirty="0">
                <a:solidFill>
                  <a:srgbClr val="242424"/>
                </a:solidFill>
                <a:latin typeface="arial" panose="020B0604020202020204" pitchFamily="34" charset="0"/>
              </a:rPr>
              <a:t>Роспотребнадзор</a:t>
            </a:r>
          </a:p>
        </p:txBody>
      </p:sp>
    </p:spTree>
    <p:extLst>
      <p:ext uri="{BB962C8B-B14F-4D97-AF65-F5344CB8AC3E}">
        <p14:creationId xmlns:p14="http://schemas.microsoft.com/office/powerpoint/2010/main" val="36091189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6D69C3E9-1989-4B61-A5DA-07F41F8B667F}"/>
              </a:ext>
            </a:extLst>
          </p:cNvPr>
          <p:cNvSpPr/>
          <p:nvPr/>
        </p:nvSpPr>
        <p:spPr>
          <a:xfrm>
            <a:off x="855677" y="1305342"/>
            <a:ext cx="1054496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В современных условиях на фоне пандемии COVID-19 во всех странах, в том числе и в России, проводится большая работа по сохранению вакцинации населения в рамках национального календаря, а также широкому внедрению вакцинации против COVID-19 по эпидемиологическим показаниям.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Иммунизация вносит огромный вклад в обеспечение здоровья и благополучия людей за счет: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- профилактики болезней, которые могут привести к смерти или оказать необратимое воздействие на всю его последующую жизнь;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- поддержки здоровья семей и здорового старения;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- профилактики нескольких видов рака;</a:t>
            </a:r>
          </a:p>
          <a:p>
            <a:pPr algn="just"/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Bahnschrift SemiLight Condensed" panose="020B0502040204020203" pitchFamily="34" charset="0"/>
              </a:rPr>
              <a:t>- уменьшения угрозы развития устойчивости к противомикробным препаратам.</a:t>
            </a:r>
          </a:p>
        </p:txBody>
      </p:sp>
    </p:spTree>
    <p:extLst>
      <p:ext uri="{BB962C8B-B14F-4D97-AF65-F5344CB8AC3E}">
        <p14:creationId xmlns:p14="http://schemas.microsoft.com/office/powerpoint/2010/main" val="41607753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016BF7-6045-4B6E-B740-0C65D86781A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758" t="2936" r="2041" b="2753"/>
          <a:stretch/>
        </p:blipFill>
        <p:spPr>
          <a:xfrm>
            <a:off x="1342239" y="201336"/>
            <a:ext cx="9479559" cy="646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4692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DBE5C9-C23D-41E4-9068-B897C87E2C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4851" y="204962"/>
            <a:ext cx="9169167" cy="6485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118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1DA4100-7B26-40BE-86B3-B94995AF6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352" y="295448"/>
            <a:ext cx="8984609" cy="6328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0293116"/>
      </p:ext>
    </p:extLst>
  </p:cSld>
  <p:clrMapOvr>
    <a:masterClrMapping/>
  </p:clrMapOvr>
</p:sld>
</file>

<file path=ppt/theme/theme1.xml><?xml version="1.0" encoding="utf-8"?>
<a:theme xmlns:a="http://schemas.openxmlformats.org/drawingml/2006/main" name="След самолета">
  <a:themeElements>
    <a:clrScheme name="Vapor Trail">
      <a:dk1>
        <a:sysClr val="windowText" lastClr="000000"/>
      </a:dk1>
      <a:lt1>
        <a:sysClr val="window" lastClr="FFFFFF"/>
      </a:lt1>
      <a:dk2>
        <a:srgbClr val="454545"/>
      </a:dk2>
      <a:lt2>
        <a:srgbClr val="DADADA"/>
      </a:lt2>
      <a:accent1>
        <a:srgbClr val="C4220D"/>
      </a:accent1>
      <a:accent2>
        <a:srgbClr val="EB7712"/>
      </a:accent2>
      <a:accent3>
        <a:srgbClr val="ECBD31"/>
      </a:accent3>
      <a:accent4>
        <a:srgbClr val="92CE4A"/>
      </a:accent4>
      <a:accent5>
        <a:srgbClr val="50CFB4"/>
      </a:accent5>
      <a:accent6>
        <a:srgbClr val="0D8EC5"/>
      </a:accent6>
      <a:hlink>
        <a:srgbClr val="EA5A0C"/>
      </a:hlink>
      <a:folHlink>
        <a:srgbClr val="F09D3A"/>
      </a:folHlink>
    </a:clrScheme>
    <a:fontScheme name="Vapor Trail">
      <a:maj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Vapor Trail">
      <a:fillStyleLst>
        <a:solidFill>
          <a:schemeClr val="phClr"/>
        </a:solidFill>
        <a:gradFill rotWithShape="1">
          <a:gsLst>
            <a:gs pos="0">
              <a:schemeClr val="phClr">
                <a:tint val="69000"/>
                <a:alpha val="100000"/>
                <a:satMod val="109000"/>
                <a:lumMod val="110000"/>
              </a:schemeClr>
            </a:gs>
            <a:gs pos="52000">
              <a:schemeClr val="phClr">
                <a:tint val="74000"/>
                <a:satMod val="100000"/>
                <a:lumMod val="104000"/>
              </a:schemeClr>
            </a:gs>
            <a:gs pos="100000">
              <a:schemeClr val="phClr">
                <a:tint val="78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00000"/>
                <a:lumMod val="104000"/>
              </a:schemeClr>
            </a:gs>
            <a:gs pos="78000">
              <a:schemeClr val="phClr">
                <a:shade val="100000"/>
                <a:satMod val="11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threePt" dir="t"/>
          </a:scene3d>
          <a:sp3d>
            <a:bevelT w="25400" h="12700"/>
          </a:sp3d>
        </a:effectStyle>
        <a:effectStyle>
          <a:effectLst>
            <a:outerShdw blurRad="57150" dist="19050" dir="5400000" algn="ctr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>
            <a:bevelT w="508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apor Trail" id="{4FDF2955-7D9C-493C-B9F9-C205151B46CD}" vid="{FE1EB5C7-81A8-4CBA-AE6E-B3BF73DC389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TM04033937[[fn=След самолета]]</Template>
  <TotalTime>163</TotalTime>
  <Words>317</Words>
  <Application>Microsoft Office PowerPoint</Application>
  <PresentationFormat>Широкоэкранный</PresentationFormat>
  <Paragraphs>21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Arial</vt:lpstr>
      <vt:lpstr>Bahnschrift SemiLight Condensed</vt:lpstr>
      <vt:lpstr>Century Gothic</vt:lpstr>
      <vt:lpstr>След самолета</vt:lpstr>
      <vt:lpstr>Европейская неделя иммунизации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Европейская неделя иммунизации</dc:title>
  <dc:creator>Abdullina</dc:creator>
  <cp:lastModifiedBy>Abdullina</cp:lastModifiedBy>
  <cp:revision>4</cp:revision>
  <dcterms:created xsi:type="dcterms:W3CDTF">2021-04-27T10:40:00Z</dcterms:created>
  <dcterms:modified xsi:type="dcterms:W3CDTF">2021-04-27T13:23:47Z</dcterms:modified>
</cp:coreProperties>
</file>