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8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70" r:id="rId14"/>
    <p:sldId id="272" r:id="rId15"/>
    <p:sldId id="274" r:id="rId16"/>
    <p:sldId id="276" r:id="rId17"/>
    <p:sldId id="277" r:id="rId18"/>
    <p:sldId id="278" r:id="rId19"/>
    <p:sldId id="281" r:id="rId20"/>
    <p:sldId id="283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8D6D1D91-2641-4DEE-BA3E-6D232FE696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387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1D91-2641-4DEE-BA3E-6D232FE696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040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8D6D1D91-2641-4DEE-BA3E-6D232FE696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566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1D91-2641-4DEE-BA3E-6D232FE696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4186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1D91-2641-4DEE-BA3E-6D232FE696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102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1D91-2641-4DEE-BA3E-6D232FE696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632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1D91-2641-4DEE-BA3E-6D232FE696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176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1D91-2641-4DEE-BA3E-6D232FE696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8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1D91-2641-4DEE-BA3E-6D232FE696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4724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1D91-2641-4DEE-BA3E-6D232FE696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662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D1D91-2641-4DEE-BA3E-6D232FE696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2163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8D6D1D91-2641-4DEE-BA3E-6D232FE696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50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 spd="slow">
    <p:circl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1412875"/>
            <a:ext cx="7772400" cy="3171825"/>
          </a:xfrm>
        </p:spPr>
        <p:txBody>
          <a:bodyPr/>
          <a:lstStyle/>
          <a:p>
            <a:r>
              <a:rPr lang="ru-RU" sz="4800" b="1" i="1">
                <a:solidFill>
                  <a:schemeClr val="tx1"/>
                </a:solidFill>
                <a:effectLst/>
                <a:latin typeface="Arial" charset="0"/>
              </a:rPr>
              <a:t>РОДИТЕЛЯМ - </a:t>
            </a:r>
            <a:br>
              <a:rPr lang="ru-RU" sz="4800" b="1" i="1">
                <a:solidFill>
                  <a:schemeClr val="tx1"/>
                </a:solidFill>
                <a:effectLst/>
                <a:latin typeface="Arial" charset="0"/>
              </a:rPr>
            </a:br>
            <a:r>
              <a:rPr lang="ru-RU" sz="4800" b="1" i="1">
                <a:solidFill>
                  <a:schemeClr val="tx1"/>
                </a:solidFill>
                <a:effectLst/>
                <a:latin typeface="Arial" charset="0"/>
              </a:rPr>
              <a:t>О ПРАВИЛАХ</a:t>
            </a:r>
            <a:br>
              <a:rPr lang="ru-RU" sz="4800" b="1" i="1">
                <a:solidFill>
                  <a:schemeClr val="tx1"/>
                </a:solidFill>
                <a:effectLst/>
                <a:latin typeface="Arial" charset="0"/>
              </a:rPr>
            </a:br>
            <a:r>
              <a:rPr lang="ru-RU" sz="4800" b="1" i="1">
                <a:solidFill>
                  <a:schemeClr val="tx1"/>
                </a:solidFill>
                <a:effectLst/>
                <a:latin typeface="Arial" charset="0"/>
              </a:rPr>
              <a:t>ДОРОЖНОГО ДВИЖЕНИЯ</a:t>
            </a:r>
          </a:p>
        </p:txBody>
      </p:sp>
    </p:spTree>
  </p:cSld>
  <p:clrMapOvr>
    <a:masterClrMapping/>
  </p:clrMapOvr>
  <p:transition spd="slow" advClick="0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91314A8-FCF3-4544-A470-E62FD4440E9F}"/>
              </a:ext>
            </a:extLst>
          </p:cNvPr>
          <p:cNvSpPr/>
          <p:nvPr/>
        </p:nvSpPr>
        <p:spPr>
          <a:xfrm>
            <a:off x="4427984" y="65372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r>
              <a:rPr lang="ru-RU" b="1" dirty="0">
                <a:solidFill>
                  <a:srgbClr val="000000"/>
                </a:solidFill>
                <a:latin typeface="Montserrat"/>
              </a:rPr>
              <a:t>Водитель на иномарке сбила 13-летнюю девочку в Уфе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C531EC0-8521-4257-9E42-30547FD993AB}"/>
              </a:ext>
            </a:extLst>
          </p:cNvPr>
          <p:cNvSpPr/>
          <p:nvPr/>
        </p:nvSpPr>
        <p:spPr>
          <a:xfrm>
            <a:off x="4436860" y="182849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r>
              <a:rPr lang="ru-RU" b="1" dirty="0">
                <a:solidFill>
                  <a:srgbClr val="000000"/>
                </a:solidFill>
                <a:latin typeface="Montserrat"/>
              </a:rPr>
              <a:t>Два ДТП с госпитализацией подростков произошло в Башкирии за день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01CAA96-1BC4-4527-BEA6-839E36674241}"/>
              </a:ext>
            </a:extLst>
          </p:cNvPr>
          <p:cNvSpPr/>
          <p:nvPr/>
        </p:nvSpPr>
        <p:spPr>
          <a:xfrm>
            <a:off x="4444755" y="305551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r>
              <a:rPr lang="ru-RU" b="1" dirty="0">
                <a:solidFill>
                  <a:srgbClr val="000000"/>
                </a:solidFill>
                <a:latin typeface="Montserrat"/>
              </a:rPr>
              <a:t>Сёстры-школьницы пострадали после наезда водителя на иномарке в Уфе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13F4270-F852-4AA8-8AAF-F34E75C20AE9}"/>
              </a:ext>
            </a:extLst>
          </p:cNvPr>
          <p:cNvSpPr/>
          <p:nvPr/>
        </p:nvSpPr>
        <p:spPr>
          <a:xfrm>
            <a:off x="4444755" y="421574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r>
              <a:rPr lang="ru-RU" b="1" dirty="0">
                <a:solidFill>
                  <a:srgbClr val="000000"/>
                </a:solidFill>
                <a:latin typeface="Montserrat"/>
              </a:rPr>
              <a:t>В Уфе под колёса иномарки попал десятилетний велосипедист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935FE8-50E5-45F2-B559-4AA071D09A58}"/>
              </a:ext>
            </a:extLst>
          </p:cNvPr>
          <p:cNvSpPr txBox="1"/>
          <p:nvPr/>
        </p:nvSpPr>
        <p:spPr>
          <a:xfrm>
            <a:off x="395536" y="5457314"/>
            <a:ext cx="6552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/>
              <a:t>И это только за апрель… </a:t>
            </a:r>
          </a:p>
        </p:txBody>
      </p:sp>
    </p:spTree>
    <p:extLst>
      <p:ext uri="{BB962C8B-B14F-4D97-AF65-F5344CB8AC3E}">
        <p14:creationId xmlns:p14="http://schemas.microsoft.com/office/powerpoint/2010/main" val="3085616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96752"/>
            <a:ext cx="8229600" cy="3600400"/>
          </a:xfrm>
        </p:spPr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ru-RU" sz="2800" i="1" dirty="0"/>
              <a:t>   	</a:t>
            </a:r>
            <a:r>
              <a:rPr lang="ru-RU" sz="2800" i="1" dirty="0">
                <a:latin typeface="Arial" charset="0"/>
              </a:rPr>
              <a:t>При анализе дорожно-транспортные происшествий, в которых пострадали дети, установлено, что     более половины из них произошли в радиусе одного километра от места их проживания. То есть в тех местах, где ребята должны были бы хорошо знать условия движения транспорта, места пешеходных переходов, установки светофоров, заведомо опасные участки.</a:t>
            </a:r>
          </a:p>
          <a:p>
            <a:endParaRPr lang="ru-RU" sz="2400" dirty="0">
              <a:latin typeface="Arial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29600" cy="1143000"/>
          </a:xfrm>
        </p:spPr>
        <p:txBody>
          <a:bodyPr/>
          <a:lstStyle/>
          <a:p>
            <a:r>
              <a:rPr lang="ru-RU" sz="3200" b="1">
                <a:latin typeface="Arial" charset="0"/>
              </a:rPr>
              <a:t>ПРИЧИНЫ ДОРОЖНО –     ТРАНСПОРТНЫХ ПРОИСШЕСТВИЙ:</a:t>
            </a:r>
          </a:p>
        </p:txBody>
      </p:sp>
      <p:sp>
        <p:nvSpPr>
          <p:cNvPr id="27655" name="Rectangle 7"/>
          <p:cNvSpPr>
            <a:spLocks noGrp="1" noChangeArrowheads="1"/>
          </p:cNvSpPr>
          <p:nvPr>
            <p:ph idx="1"/>
          </p:nvPr>
        </p:nvSpPr>
        <p:spPr>
          <a:xfrm>
            <a:off x="539750" y="1773238"/>
            <a:ext cx="8229600" cy="4495800"/>
          </a:xfrm>
        </p:spPr>
        <p:txBody>
          <a:bodyPr/>
          <a:lstStyle/>
          <a:p>
            <a:r>
              <a:rPr lang="ru-RU" sz="3200" i="1" dirty="0">
                <a:latin typeface="Arial" charset="0"/>
              </a:rPr>
              <a:t>выход на проезжую часть в неустановленном месте перед близко идущим транспортом (мало кто из наших детей имеет привычку останавливаться перед переходом проезжей части, внимательно её осматривать с поворотом головы и контролировать ситуацию слева и справа во время движения). </a:t>
            </a:r>
          </a:p>
          <a:p>
            <a:endParaRPr lang="ru-RU" i="1" dirty="0">
              <a:latin typeface="Arial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76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>
                <a:latin typeface="Arial" charset="0"/>
              </a:rPr>
              <a:t>ПРИЧИНЫ ДОРОЖНО –     ТРАНСПОРТНЫХ ПРОИСШЕСТВИЙ: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sz="3200" i="1" dirty="0">
                <a:latin typeface="Arial" charset="0"/>
              </a:rPr>
              <a:t>выход на проезжую часть из-за автобуса, троллейбуса или другого препятствия (наши дети не привыкли идти к пешеходному переходу, выйдя из транспортного средства или осматривать проезжую часть, прежде чем выйти из-за кустарника или сугробов). </a:t>
            </a:r>
          </a:p>
          <a:p>
            <a:endParaRPr lang="ru-RU" i="1" dirty="0">
              <a:latin typeface="Arial" charset="0"/>
            </a:endParaRPr>
          </a:p>
        </p:txBody>
      </p:sp>
    </p:spTree>
  </p:cSld>
  <p:clrMapOvr>
    <a:masterClrMapping/>
  </p:clrMapOvr>
  <p:transition spd="slow" advClick="0" advTm="15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>
                <a:latin typeface="Arial" charset="0"/>
              </a:rPr>
              <a:t>ПРИЧИНЫ ДОРОЖНО –     ТРАНСПОРТНЫХ ПРОИСШЕСТВИЙ: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200" i="1" dirty="0">
                <a:latin typeface="Arial" charset="0"/>
              </a:rPr>
              <a:t>игра на проезжей части (наши дети привыкли, что вся свободная территория – место для игр); </a:t>
            </a:r>
          </a:p>
          <a:p>
            <a:r>
              <a:rPr lang="ru-RU" sz="3200" i="1" dirty="0">
                <a:latin typeface="Arial" charset="0"/>
              </a:rPr>
              <a:t>ходьба по проезжей части (даже при наличии рядом тротуара большая часть детей имеет привычку идти по проезжей части, при этом чаще всего со всевозможными нарушениями). </a:t>
            </a:r>
          </a:p>
          <a:p>
            <a:endParaRPr lang="ru-RU" i="1" dirty="0">
              <a:latin typeface="Arial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88640"/>
            <a:ext cx="7772400" cy="1609344"/>
          </a:xfrm>
        </p:spPr>
        <p:txBody>
          <a:bodyPr/>
          <a:lstStyle/>
          <a:p>
            <a:r>
              <a:rPr lang="ru-RU" sz="3200" b="1" dirty="0">
                <a:latin typeface="Arial" charset="0"/>
              </a:rPr>
              <a:t>ПРИЧИНЫ ДОРОЖНО –     ТРАНСПОРТНЫХ ПРОИСШЕСТВИЙ: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582388" y="1700808"/>
            <a:ext cx="8094067" cy="864096"/>
          </a:xfrm>
        </p:spPr>
        <p:txBody>
          <a:bodyPr>
            <a:normAutofit/>
          </a:bodyPr>
          <a:lstStyle/>
          <a:p>
            <a:r>
              <a:rPr lang="ru-RU" sz="3200" i="1" dirty="0">
                <a:latin typeface="Arial" charset="0"/>
              </a:rPr>
              <a:t>физиологические особенности детей: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792163" y="2379663"/>
            <a:ext cx="8351837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200" i="1" dirty="0"/>
              <a:t>- </a:t>
            </a:r>
            <a:r>
              <a:rPr 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ребёнок до 8 лет ещё плохо распознаёт источник звуков (он не всегда может определить направление, откуда доносится шум), и слышит только те звуки, которые ему интересны;</a:t>
            </a:r>
          </a:p>
          <a:p>
            <a:r>
              <a:rPr 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- поле зрения ребёнка гораздо уже, чем у взрослого, сектор обзора ребёнка намного меньше. 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337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>
                <a:latin typeface="Arial" charset="0"/>
              </a:rPr>
              <a:t>ПРИЧИНЫ ДОРОЖНО –     ТРАНСПОРТНЫХ ПРОИСШЕСТВИЙ: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121408"/>
            <a:ext cx="7772400" cy="4403936"/>
          </a:xfrm>
        </p:spPr>
        <p:txBody>
          <a:bodyPr>
            <a:normAutofit fontScale="55000" lnSpcReduction="20000"/>
          </a:bodyPr>
          <a:lstStyle/>
          <a:p>
            <a:pPr marL="609600" indent="-609600" algn="ctr">
              <a:lnSpc>
                <a:spcPct val="80000"/>
              </a:lnSpc>
            </a:pPr>
            <a:r>
              <a:rPr lang="ru-RU" sz="3500" b="1" i="1" dirty="0">
                <a:latin typeface="Arial" charset="0"/>
              </a:rPr>
              <a:t>физиологические особенности детей:</a:t>
            </a:r>
          </a:p>
          <a:p>
            <a:pPr marL="609600" indent="-609600">
              <a:lnSpc>
                <a:spcPct val="80000"/>
              </a:lnSpc>
            </a:pPr>
            <a:endParaRPr lang="ru-RU" sz="3500" b="1" i="1" dirty="0">
              <a:latin typeface="Arial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500" i="1" dirty="0">
                <a:latin typeface="Arial" charset="0"/>
              </a:rPr>
              <a:t>	Реакция у ребёнка, по сравнению со взрослыми, значительно замедленная. Времени, чтобы отреагировать на опасность, нужно значительно больше. У взрослого пешехода на то, чтобы воспринять обстановку, обдумать её, принять решение и действовать, уходит примерно 0,8 – 1 сек. Ребёнку требуется для этого 3-4 секунды. Ребёнок не в состоянии на бегу сразу же остановиться, поэтому на сигнал автомобиля он реагирует со значительным опозданием. Даже, чтобы отличить движущуюся машину от стоящей, семилетнему ребёнку требуется до 4 секунд, а взрослому на это нужно лишь четверть секунды. 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endParaRPr lang="ru-RU" sz="2400" i="1" dirty="0">
              <a:latin typeface="Arial" charset="0"/>
            </a:endParaRPr>
          </a:p>
        </p:txBody>
      </p:sp>
    </p:spTree>
  </p:cSld>
  <p:clrMapOvr>
    <a:masterClrMapping/>
  </p:clrMapOvr>
  <p:transition spd="slow" advClick="0" advTm="3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>
                <a:latin typeface="Arial" charset="0"/>
              </a:rPr>
              <a:t>ПРИЧИНЫ ДОРОЖНО –     ТРАНСПОРТНЫХ ПРОИСШЕСТВИЙ: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800" i="1" dirty="0">
                <a:latin typeface="Arial" charset="0"/>
              </a:rPr>
              <a:t>Психологические особенности детей:</a:t>
            </a:r>
          </a:p>
          <a:p>
            <a:pPr algn="just">
              <a:buFont typeface="Wingdings" pitchFamily="2" charset="2"/>
              <a:buNone/>
            </a:pPr>
            <a:r>
              <a:rPr lang="ru-RU" sz="2800" i="1" dirty="0">
                <a:latin typeface="Arial" charset="0"/>
              </a:rPr>
              <a:t>  внимание ребёнка сосредоточенно на том, что он делает. Заметив предмет или человека, который привлекает его внимание, ребёнок может устремиться к ним, забыв обо всём на свете. Догнать приятеля, уже перешедшего на другую сторону дороги, или подобрать уже укатившийся мячик для ребёнка гораздо важнее, чем надвигающаяся машина. </a:t>
            </a:r>
            <a:endParaRPr lang="ru-RU" sz="2800" i="1" u="sng" dirty="0">
              <a:latin typeface="Arial" charset="0"/>
            </a:endParaRPr>
          </a:p>
          <a:p>
            <a:endParaRPr lang="ru-RU" sz="2800" i="1" dirty="0">
              <a:latin typeface="Arial" charset="0"/>
            </a:endParaRPr>
          </a:p>
          <a:p>
            <a:endParaRPr lang="ru-RU" sz="2800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latin typeface="Arial" charset="0"/>
              </a:rPr>
              <a:t>ПРИЧИНЫ ДОРОЖНО –     ТРАНСПОРТНЫХ ПРОИСШЕСТВИЙ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492971" y="1782762"/>
            <a:ext cx="8229600" cy="4495800"/>
          </a:xfrm>
        </p:spPr>
        <p:txBody>
          <a:bodyPr/>
          <a:lstStyle/>
          <a:p>
            <a:r>
              <a:rPr lang="ru-RU" sz="3200" i="1" dirty="0">
                <a:latin typeface="Arial" charset="0"/>
              </a:rPr>
              <a:t>психологические особенности детей:</a:t>
            </a:r>
          </a:p>
          <a:p>
            <a:pPr lvl="4"/>
            <a:endParaRPr lang="ru-RU" i="1" dirty="0">
              <a:latin typeface="Arial" charset="0"/>
            </a:endParaRP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586529" y="2424700"/>
            <a:ext cx="80645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ребёнок не осознаёт ответственности за собственное поведение на дороге. Не прогнозирует, к каким последствиям приведёт его поступок для других участников движения и для него лично. Собственная безопасность в условиях движения, особенно на пешеходных переходах, зачастую им недооценивается.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52736"/>
            <a:ext cx="8229600" cy="44958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b="1" dirty="0"/>
              <a:t>  </a:t>
            </a:r>
            <a:r>
              <a:rPr lang="ru-RU" sz="4000" b="1" i="1" dirty="0">
                <a:latin typeface="Arial" charset="0"/>
              </a:rPr>
              <a:t>Важно чтобы родители были примером для детей в соблюдении правил дорожного движения!</a:t>
            </a:r>
            <a:r>
              <a:rPr lang="ru-RU" b="1" i="1" dirty="0">
                <a:latin typeface="Arial" charset="0"/>
              </a:rPr>
              <a:t> </a:t>
            </a:r>
            <a:br>
              <a:rPr lang="ru-RU" i="1" dirty="0">
                <a:latin typeface="Arial" charset="0"/>
              </a:rPr>
            </a:br>
            <a:br>
              <a:rPr lang="ru-RU" i="1" dirty="0">
                <a:latin typeface="Arial" charset="0"/>
              </a:rPr>
            </a:br>
            <a:endParaRPr lang="ru-RU" i="1" dirty="0">
              <a:latin typeface="Arial" charset="0"/>
            </a:endParaRPr>
          </a:p>
        </p:txBody>
      </p:sp>
      <p:pic>
        <p:nvPicPr>
          <p:cNvPr id="39940" name="Picture 4" descr="bd07304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528" y="4092575"/>
            <a:ext cx="2171700" cy="216217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7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332656"/>
            <a:ext cx="6694512" cy="1609344"/>
          </a:xfrm>
        </p:spPr>
        <p:txBody>
          <a:bodyPr/>
          <a:lstStyle/>
          <a:p>
            <a:r>
              <a:rPr lang="ru-RU" dirty="0">
                <a:latin typeface="Arial" charset="0"/>
              </a:rPr>
              <a:t>При выходе из дома:</a:t>
            </a:r>
            <a:r>
              <a:rPr lang="ru-RU" dirty="0"/>
              <a:t> 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2179621"/>
            <a:ext cx="8229600" cy="3888581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90000"/>
              </a:lnSpc>
            </a:pPr>
            <a:r>
              <a:rPr lang="ru-RU" sz="3200" i="1" dirty="0">
                <a:latin typeface="Arial" charset="0"/>
              </a:rPr>
              <a:t>если у подъезда дома возможно движение, сразу обратите внимание ребенка, нет ли приближающегося транспорта; </a:t>
            </a:r>
          </a:p>
          <a:p>
            <a:pPr algn="just">
              <a:lnSpc>
                <a:spcPct val="90000"/>
              </a:lnSpc>
            </a:pPr>
            <a:r>
              <a:rPr lang="ru-RU" sz="3200" i="1" dirty="0">
                <a:latin typeface="Arial" charset="0"/>
              </a:rPr>
              <a:t>если у подъезда стоят транспортные средства или растут деревья, приостановите свое движение и оглядитесь – нет ли опасности. </a:t>
            </a:r>
            <a:br>
              <a:rPr lang="ru-RU" sz="3200" i="1" dirty="0">
                <a:latin typeface="Arial" charset="0"/>
              </a:rPr>
            </a:br>
            <a:br>
              <a:rPr lang="ru-RU" i="1" dirty="0">
                <a:latin typeface="Arial" charset="0"/>
              </a:rPr>
            </a:br>
            <a:endParaRPr lang="ru-RU" i="1" dirty="0">
              <a:latin typeface="Arial" charset="0"/>
            </a:endParaRPr>
          </a:p>
        </p:txBody>
      </p:sp>
    </p:spTree>
  </p:cSld>
  <p:clrMapOvr>
    <a:masterClrMapping/>
  </p:clrMapOvr>
  <p:transition spd="slow" advClick="0" advTm="17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306769"/>
            <a:ext cx="8805664" cy="1106007"/>
          </a:xfrm>
        </p:spPr>
        <p:txBody>
          <a:bodyPr/>
          <a:lstStyle/>
          <a:p>
            <a:pPr algn="ctr"/>
            <a:r>
              <a:rPr lang="ru-RU" dirty="0">
                <a:latin typeface="Arial" charset="0"/>
              </a:rPr>
              <a:t>   </a:t>
            </a:r>
            <a:r>
              <a:rPr lang="ru-RU" sz="4000" dirty="0">
                <a:latin typeface="Arial" charset="0"/>
              </a:rPr>
              <a:t>При движении по тротуару</a:t>
            </a:r>
            <a:r>
              <a:rPr lang="ru-RU" dirty="0">
                <a:latin typeface="Arial" charset="0"/>
              </a:rPr>
              <a:t>:</a:t>
            </a:r>
            <a:r>
              <a:rPr lang="ru-RU" dirty="0"/>
              <a:t> 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484784"/>
            <a:ext cx="8229600" cy="4968552"/>
          </a:xfrm>
        </p:spPr>
        <p:txBody>
          <a:bodyPr>
            <a:normAutofit fontScale="85000" lnSpcReduction="10000"/>
          </a:bodyPr>
          <a:lstStyle/>
          <a:p>
            <a:r>
              <a:rPr lang="ru-RU" sz="3300" i="1" dirty="0">
                <a:latin typeface="Arial" charset="0"/>
              </a:rPr>
              <a:t>придерживайтесь правой стороны;</a:t>
            </a:r>
          </a:p>
          <a:p>
            <a:r>
              <a:rPr lang="ru-RU" sz="3300" i="1" dirty="0">
                <a:latin typeface="Arial" charset="0"/>
              </a:rPr>
              <a:t>взрослый должен находиться со стороны проезжей части; </a:t>
            </a:r>
          </a:p>
          <a:p>
            <a:r>
              <a:rPr lang="ru-RU" sz="3300" i="1" dirty="0">
                <a:latin typeface="Arial" charset="0"/>
              </a:rPr>
              <a:t>если тротуар находится рядом с дорогой, родители должны держать ребенка за руку. </a:t>
            </a:r>
          </a:p>
          <a:p>
            <a:pPr lvl="0">
              <a:buClr>
                <a:srgbClr val="D34817">
                  <a:lumMod val="75000"/>
                </a:srgbClr>
              </a:buClr>
            </a:pPr>
            <a:r>
              <a:rPr lang="ru-RU" sz="3300" i="1" dirty="0">
                <a:solidFill>
                  <a:prstClr val="black"/>
                </a:solidFill>
                <a:latin typeface="Arial" charset="0"/>
              </a:rPr>
              <a:t>приучите ребенка, идя по тротуару, внимательно наблюдать за выездом машин со двора; </a:t>
            </a:r>
          </a:p>
          <a:p>
            <a:pPr lvl="0">
              <a:buClr>
                <a:srgbClr val="D34817">
                  <a:lumMod val="75000"/>
                </a:srgbClr>
              </a:buClr>
            </a:pPr>
            <a:r>
              <a:rPr lang="ru-RU" sz="3300" i="1" dirty="0">
                <a:solidFill>
                  <a:prstClr val="black"/>
                </a:solidFill>
                <a:latin typeface="Arial" charset="0"/>
              </a:rPr>
              <a:t>не приучайте детей выходить на проезжую часть; </a:t>
            </a:r>
          </a:p>
          <a:p>
            <a:pPr lvl="0">
              <a:buClr>
                <a:srgbClr val="D34817">
                  <a:lumMod val="75000"/>
                </a:srgbClr>
              </a:buClr>
            </a:pPr>
            <a:r>
              <a:rPr lang="ru-RU" sz="3300" i="1" dirty="0">
                <a:solidFill>
                  <a:prstClr val="black"/>
                </a:solidFill>
                <a:latin typeface="Arial" charset="0"/>
              </a:rPr>
              <a:t>коляски и санки везите только по тротуару.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ransition spd="slow" advClick="0" advTm="1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981075"/>
            <a:ext cx="8229600" cy="581025"/>
          </a:xfrm>
        </p:spPr>
        <p:txBody>
          <a:bodyPr>
            <a:normAutofit fontScale="90000"/>
          </a:bodyPr>
          <a:lstStyle/>
          <a:p>
            <a:r>
              <a:rPr lang="ru-RU">
                <a:latin typeface="Arial" charset="0"/>
              </a:rPr>
              <a:t>Готовясь перейти дорогу:</a:t>
            </a:r>
            <a:br>
              <a:rPr lang="ru-RU">
                <a:latin typeface="Arial" charset="0"/>
              </a:rPr>
            </a:br>
            <a:br>
              <a:rPr lang="ru-RU">
                <a:latin typeface="Arial" charset="0"/>
              </a:rPr>
            </a:br>
            <a:endParaRPr lang="ru-RU">
              <a:latin typeface="Arial" charset="0"/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341438"/>
            <a:ext cx="8964488" cy="497046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ru-RU" sz="2800" i="1" dirty="0">
                <a:latin typeface="Arial" charset="0"/>
              </a:rPr>
              <a:t>остановитесь, осмотрите проезжую часть;</a:t>
            </a:r>
          </a:p>
          <a:p>
            <a:pPr>
              <a:lnSpc>
                <a:spcPct val="90000"/>
              </a:lnSpc>
            </a:pPr>
            <a:r>
              <a:rPr lang="ru-RU" sz="2800" i="1" dirty="0">
                <a:latin typeface="Arial" charset="0"/>
              </a:rPr>
              <a:t>развивайте у ребенка наблюдательность за дорогой;</a:t>
            </a:r>
          </a:p>
          <a:p>
            <a:pPr>
              <a:lnSpc>
                <a:spcPct val="90000"/>
              </a:lnSpc>
            </a:pPr>
            <a:r>
              <a:rPr lang="ru-RU" sz="2800" i="1" dirty="0">
                <a:latin typeface="Arial" charset="0"/>
              </a:rPr>
              <a:t>подчеркивайте свои движения: поворот головы для осмотра дороги, остановку для осмотра дороги, остановку для пропуска автомобилей;</a:t>
            </a:r>
          </a:p>
          <a:p>
            <a:pPr>
              <a:lnSpc>
                <a:spcPct val="90000"/>
              </a:lnSpc>
            </a:pPr>
            <a:r>
              <a:rPr lang="ru-RU" sz="2800" i="1" dirty="0">
                <a:latin typeface="Arial" charset="0"/>
              </a:rPr>
              <a:t>учите ребенка всматриваться вдаль, различать приближающиеся машины.</a:t>
            </a:r>
            <a:r>
              <a:rPr lang="ru-RU" sz="2800" dirty="0"/>
              <a:t> </a:t>
            </a:r>
          </a:p>
          <a:p>
            <a:pPr lvl="0">
              <a:buClr>
                <a:srgbClr val="D34817">
                  <a:lumMod val="75000"/>
                </a:srgbClr>
              </a:buClr>
            </a:pPr>
            <a:r>
              <a:rPr lang="ru-RU" sz="2800" i="1" dirty="0">
                <a:solidFill>
                  <a:prstClr val="black"/>
                </a:solidFill>
                <a:latin typeface="Arial" charset="0"/>
              </a:rPr>
              <a:t>не стойте с ребенком на краю тротуара;</a:t>
            </a:r>
          </a:p>
          <a:p>
            <a:pPr lvl="0">
              <a:buClr>
                <a:srgbClr val="D34817">
                  <a:lumMod val="75000"/>
                </a:srgbClr>
              </a:buClr>
            </a:pPr>
            <a:r>
              <a:rPr lang="ru-RU" sz="2800" i="1" dirty="0">
                <a:solidFill>
                  <a:prstClr val="black"/>
                </a:solidFill>
                <a:latin typeface="Arial" charset="0"/>
              </a:rPr>
              <a:t>обратите внимание ребенка на транспортное средство, готовящееся к повороту;</a:t>
            </a:r>
          </a:p>
          <a:p>
            <a:pPr lvl="0">
              <a:buClr>
                <a:srgbClr val="D34817">
                  <a:lumMod val="75000"/>
                </a:srgbClr>
              </a:buClr>
            </a:pPr>
            <a:r>
              <a:rPr lang="ru-RU" sz="2800" i="1" dirty="0">
                <a:solidFill>
                  <a:prstClr val="black"/>
                </a:solidFill>
                <a:latin typeface="Arial" charset="0"/>
              </a:rPr>
              <a:t>расскажите о сигналах указателей поворота у машин;</a:t>
            </a:r>
          </a:p>
          <a:p>
            <a:pPr lvl="0">
              <a:buClr>
                <a:srgbClr val="D34817">
                  <a:lumMod val="75000"/>
                </a:srgbClr>
              </a:buClr>
            </a:pPr>
            <a:r>
              <a:rPr lang="ru-RU" sz="2800" i="1" dirty="0">
                <a:solidFill>
                  <a:prstClr val="black"/>
                </a:solidFill>
                <a:latin typeface="Arial" charset="0"/>
              </a:rPr>
              <a:t>покажите, как транспортное средство останавливается у перехода, как оно движется по инерции. </a:t>
            </a:r>
            <a:br>
              <a:rPr lang="ru-RU" sz="2800" i="1" dirty="0">
                <a:solidFill>
                  <a:prstClr val="black"/>
                </a:solidFill>
                <a:latin typeface="Arial" charset="0"/>
              </a:rPr>
            </a:br>
            <a:endParaRPr lang="ru-RU" sz="2800" dirty="0"/>
          </a:p>
          <a:p>
            <a:pPr>
              <a:lnSpc>
                <a:spcPct val="90000"/>
              </a:lnSpc>
            </a:pPr>
            <a:endParaRPr lang="ru-RU" dirty="0"/>
          </a:p>
        </p:txBody>
      </p:sp>
    </p:spTree>
  </p:cSld>
  <p:clrMapOvr>
    <a:masterClrMapping/>
  </p:clrMapOvr>
  <p:transition spd="slow" advClick="0" advTm="17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06462"/>
            <a:ext cx="8229600" cy="5810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/>
              <a:t>   </a:t>
            </a:r>
            <a:r>
              <a:rPr lang="ru-RU" sz="4000" dirty="0">
                <a:latin typeface="Arial" charset="0"/>
              </a:rPr>
              <a:t>При переходе проезжей части:</a:t>
            </a:r>
            <a:r>
              <a:rPr lang="ru-RU" sz="4000" dirty="0"/>
              <a:t> </a:t>
            </a:r>
            <a:br>
              <a:rPr lang="ru-RU" sz="4000" dirty="0"/>
            </a:br>
            <a:br>
              <a:rPr lang="ru-RU" sz="4000" dirty="0"/>
            </a:br>
            <a:endParaRPr lang="ru-RU" sz="4000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188342"/>
            <a:ext cx="8229600" cy="547211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ru-RU" sz="2800" i="1" dirty="0">
                <a:latin typeface="Arial" charset="0"/>
              </a:rPr>
              <a:t>переходите дорогу только по пешеходному переходу или на перекрестке; </a:t>
            </a:r>
          </a:p>
          <a:p>
            <a:pPr>
              <a:lnSpc>
                <a:spcPct val="90000"/>
              </a:lnSpc>
            </a:pPr>
            <a:r>
              <a:rPr lang="ru-RU" sz="2800" i="1" dirty="0">
                <a:latin typeface="Arial" charset="0"/>
              </a:rPr>
              <a:t>идите только на зеленый сигнал светофора, даже если нет машин;</a:t>
            </a:r>
          </a:p>
          <a:p>
            <a:pPr>
              <a:lnSpc>
                <a:spcPct val="90000"/>
              </a:lnSpc>
            </a:pPr>
            <a:r>
              <a:rPr lang="ru-RU" sz="2800" i="1" dirty="0">
                <a:latin typeface="Arial" charset="0"/>
              </a:rPr>
              <a:t>выходя на проезжую часть, прекращайте разговоры; </a:t>
            </a:r>
          </a:p>
          <a:p>
            <a:pPr>
              <a:lnSpc>
                <a:spcPct val="90000"/>
              </a:lnSpc>
            </a:pPr>
            <a:r>
              <a:rPr lang="ru-RU" sz="2800" i="1" dirty="0">
                <a:latin typeface="Arial" charset="0"/>
              </a:rPr>
              <a:t>не спешите, не бегите, переходите дорогу размеренно. </a:t>
            </a:r>
          </a:p>
          <a:p>
            <a:pPr lvl="0">
              <a:buClr>
                <a:srgbClr val="D34817">
                  <a:lumMod val="75000"/>
                </a:srgbClr>
              </a:buClr>
            </a:pPr>
            <a:r>
              <a:rPr lang="ru-RU" sz="2800" i="1" dirty="0">
                <a:solidFill>
                  <a:prstClr val="black"/>
                </a:solidFill>
                <a:latin typeface="Arial" charset="0"/>
              </a:rPr>
              <a:t>не переходите улицу под углом, объясните ребенку, что так хуже видно дорогу;</a:t>
            </a:r>
          </a:p>
          <a:p>
            <a:pPr lvl="0">
              <a:buClr>
                <a:srgbClr val="D34817">
                  <a:lumMod val="75000"/>
                </a:srgbClr>
              </a:buClr>
            </a:pPr>
            <a:r>
              <a:rPr lang="ru-RU" sz="2800" i="1" dirty="0">
                <a:solidFill>
                  <a:prstClr val="black"/>
                </a:solidFill>
                <a:latin typeface="Arial" charset="0"/>
              </a:rPr>
              <a:t>не выходите на проезжую часть с ребенком из-за транспорта или кустов, не осмотрев предварительно улицу;</a:t>
            </a:r>
          </a:p>
          <a:p>
            <a:pPr lvl="0">
              <a:buClr>
                <a:srgbClr val="D34817">
                  <a:lumMod val="75000"/>
                </a:srgbClr>
              </a:buClr>
            </a:pPr>
            <a:r>
              <a:rPr lang="ru-RU" sz="2800" i="1" dirty="0">
                <a:solidFill>
                  <a:prstClr val="black"/>
                </a:solidFill>
                <a:latin typeface="Arial" charset="0"/>
              </a:rPr>
              <a:t>не торопитесь перейти дорогу, если на другой стороне вы увидели друзей, нужный автобус, приучите ребенка, что это опасно. </a:t>
            </a:r>
            <a:endParaRPr lang="ru-RU" i="1" dirty="0">
              <a:latin typeface="Arial" charset="0"/>
            </a:endParaRPr>
          </a:p>
        </p:txBody>
      </p:sp>
    </p:spTree>
  </p:cSld>
  <p:clrMapOvr>
    <a:masterClrMapping/>
  </p:clrMapOvr>
  <p:transition spd="slow" advClick="0" advTm="18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65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33375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latin typeface="Arial" charset="0"/>
              </a:rPr>
              <a:t>При переходе проезжей части: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2060848"/>
            <a:ext cx="8229600" cy="3241079"/>
          </a:xfrm>
        </p:spPr>
        <p:txBody>
          <a:bodyPr>
            <a:normAutofit/>
          </a:bodyPr>
          <a:lstStyle/>
          <a:p>
            <a:r>
              <a:rPr lang="ru-RU" sz="2800" i="1" dirty="0">
                <a:latin typeface="Arial" charset="0"/>
              </a:rPr>
              <a:t>при переходе по нерегулируемому перекрестку учите ребенка внимательно следить за началом движения транспорта;</a:t>
            </a:r>
          </a:p>
          <a:p>
            <a:r>
              <a:rPr lang="ru-RU" sz="2800" i="1" dirty="0">
                <a:latin typeface="Arial" charset="0"/>
              </a:rPr>
              <a:t>объясните ребенку, что даже на дороге, где мало машин, переходить надо осторожно, так как машина может выехать со двора, из переулка. </a:t>
            </a:r>
            <a:endParaRPr lang="ru-RU" sz="2800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2609"/>
            <a:ext cx="7772400" cy="1609344"/>
          </a:xfrm>
        </p:spPr>
        <p:txBody>
          <a:bodyPr/>
          <a:lstStyle/>
          <a:p>
            <a:pPr algn="ctr"/>
            <a:r>
              <a:rPr lang="ru-RU" sz="4000" dirty="0">
                <a:latin typeface="Arial" charset="0"/>
              </a:rPr>
              <a:t>При посадке и высадке из транспорта</a:t>
            </a:r>
            <a:r>
              <a:rPr lang="ru-RU" sz="4000" dirty="0"/>
              <a:t>: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204788" y="1844675"/>
            <a:ext cx="8939212" cy="57896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i="1">
                <a:latin typeface="Arial" charset="0"/>
              </a:rPr>
              <a:t>выходите первыми, впереди ребенка, иначе ребенок может упасть, выбежать на проезжую часть; </a:t>
            </a:r>
          </a:p>
          <a:p>
            <a:pPr>
              <a:lnSpc>
                <a:spcPct val="90000"/>
              </a:lnSpc>
            </a:pPr>
            <a:r>
              <a:rPr lang="ru-RU" sz="2800" i="1">
                <a:latin typeface="Arial" charset="0"/>
              </a:rPr>
              <a:t>подходите для посадки к двери только после полной остановки; </a:t>
            </a:r>
          </a:p>
          <a:p>
            <a:pPr>
              <a:lnSpc>
                <a:spcPct val="90000"/>
              </a:lnSpc>
            </a:pPr>
            <a:r>
              <a:rPr lang="ru-RU" sz="2800" i="1">
                <a:latin typeface="Arial" charset="0"/>
              </a:rPr>
              <a:t>не садитесь в транспорт в последний момент (может прищемить дверями); </a:t>
            </a:r>
          </a:p>
          <a:p>
            <a:pPr>
              <a:lnSpc>
                <a:spcPct val="90000"/>
              </a:lnSpc>
            </a:pPr>
            <a:r>
              <a:rPr lang="ru-RU" sz="2800" i="1">
                <a:latin typeface="Arial" charset="0"/>
              </a:rPr>
              <a:t>приучите ребенка быть внимательным в зоне остановки – это опасное место (плохой обзор дороги, пассажиры могут вытолкнуть ребенка на дорогу). </a:t>
            </a:r>
            <a:br>
              <a:rPr lang="ru-RU" sz="2800" i="1">
                <a:latin typeface="Arial" charset="0"/>
              </a:rPr>
            </a:br>
            <a:br>
              <a:rPr lang="ru-RU" sz="2800"/>
            </a:br>
            <a:endParaRPr lang="ru-RU" sz="2800"/>
          </a:p>
        </p:txBody>
      </p:sp>
    </p:spTree>
  </p:cSld>
  <p:clrMapOvr>
    <a:masterClrMapping/>
  </p:clrMapOvr>
  <p:transition spd="slow" advClick="0" advTm="2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7191"/>
            <a:ext cx="8229600" cy="7254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latin typeface="Arial" charset="0"/>
              </a:rPr>
              <a:t>СОБЛЮДАТЬ ПРАВИЛА НЕОБХОДИМО И В АВТОМОБИЛЕ. 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412776"/>
            <a:ext cx="8229600" cy="4495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dirty="0"/>
              <a:t>   </a:t>
            </a:r>
            <a:r>
              <a:rPr lang="ru-RU" i="1" dirty="0">
                <a:latin typeface="Arial" charset="0"/>
              </a:rPr>
              <a:t>Здесь перед вами открывается обширное поле деятельности, так как примерно каждый третий ребёнок, ставший жертвой дорожно-транспортного происшествия, находился в качестве пассажира в автомобиле. Это доказывает, как важно соблюдать следующие правила: </a:t>
            </a:r>
          </a:p>
          <a:p>
            <a:pPr lvl="0">
              <a:buClr>
                <a:srgbClr val="D34817">
                  <a:lumMod val="75000"/>
                </a:srgbClr>
              </a:buClr>
            </a:pPr>
            <a:r>
              <a:rPr lang="ru-RU" i="1" dirty="0">
                <a:solidFill>
                  <a:prstClr val="black"/>
                </a:solidFill>
                <a:latin typeface="Arial" charset="0"/>
              </a:rPr>
              <a:t>пристёгиваться ремнями необходимо абсолютно всем! В том числе и в чужом автомобиле, и при езде на короткие расстояния. Если это правило автоматически выполняется взрослыми, то оно легко войдёт у ребёнка в постоянную привычку. </a:t>
            </a:r>
          </a:p>
          <a:p>
            <a:r>
              <a:rPr lang="ru-RU" i="1" dirty="0">
                <a:solidFill>
                  <a:prstClr val="black"/>
                </a:solidFill>
                <a:latin typeface="Arial" charset="0"/>
              </a:rPr>
              <a:t>если это возможно, дети должны занимать самые безопасные места в автомобиле: середину или правую часть заднего сиденья, так как с него можно безопасно выйти прямо на тротуар.</a:t>
            </a:r>
            <a:endParaRPr lang="ru-RU" i="1" dirty="0">
              <a:latin typeface="Arial" charset="0"/>
            </a:endParaRPr>
          </a:p>
          <a:p>
            <a:pPr>
              <a:buFont typeface="Wingdings" pitchFamily="2" charset="2"/>
              <a:buNone/>
            </a:pPr>
            <a:endParaRPr lang="ru-RU" i="1" dirty="0">
              <a:latin typeface="Arial" charset="0"/>
            </a:endParaRPr>
          </a:p>
        </p:txBody>
      </p:sp>
    </p:spTree>
  </p:cSld>
  <p:clrMapOvr>
    <a:masterClrMapping/>
  </p:clrMapOvr>
  <p:transition spd="slow" advClick="0" advTm="15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pPr algn="ctr"/>
            <a:r>
              <a:rPr lang="ru-RU" sz="3600" dirty="0">
                <a:latin typeface="Arial" charset="0"/>
              </a:rPr>
              <a:t>СОБЛЮДАТЬ ПРАВИЛА НЕОБХОДИМО И В АВТОМОБИЛЕ:</a:t>
            </a:r>
            <a:r>
              <a:rPr lang="ru-RU" sz="4000" dirty="0"/>
              <a:t> 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412776"/>
            <a:ext cx="8229600" cy="5184576"/>
          </a:xfrm>
        </p:spPr>
        <p:txBody>
          <a:bodyPr>
            <a:normAutofit/>
          </a:bodyPr>
          <a:lstStyle/>
          <a:p>
            <a:r>
              <a:rPr lang="ru-RU" sz="2400" i="1" dirty="0">
                <a:latin typeface="Arial" charset="0"/>
              </a:rPr>
              <a:t>как водитель или пассажир вы тоже постоянно являете пример для подражания. Не будьте агрессивны по отношению к другим участникам движения, не обрушивайте на них поток проклятий. Вместо этого объясните конкретно, в чём их ошибка. Используйте различные ситуации для объяснения правил дорожного движения, спокойно признавайте и свои собственные ошибки.</a:t>
            </a:r>
          </a:p>
          <a:p>
            <a:pPr lvl="0">
              <a:buClr>
                <a:srgbClr val="D34817">
                  <a:lumMod val="75000"/>
                </a:srgbClr>
              </a:buClr>
            </a:pPr>
            <a:r>
              <a:rPr lang="ru-RU" sz="2400" i="1" dirty="0">
                <a:latin typeface="Arial" charset="0"/>
              </a:rPr>
              <a:t> </a:t>
            </a:r>
            <a:r>
              <a:rPr lang="ru-RU" sz="2400" i="1" dirty="0">
                <a:solidFill>
                  <a:prstClr val="black"/>
                </a:solidFill>
                <a:latin typeface="Arial" charset="0"/>
              </a:rPr>
              <a:t>во время длительных поездок почаще останавливайтесь. Детям необходимо двигаться; </a:t>
            </a:r>
          </a:p>
          <a:p>
            <a:pPr lvl="0">
              <a:buClr>
                <a:srgbClr val="D34817">
                  <a:lumMod val="75000"/>
                </a:srgbClr>
              </a:buClr>
            </a:pPr>
            <a:r>
              <a:rPr lang="ru-RU" sz="2400" i="1" dirty="0">
                <a:solidFill>
                  <a:prstClr val="black"/>
                </a:solidFill>
                <a:latin typeface="Arial" charset="0"/>
              </a:rPr>
              <a:t>прибегайте к альтернативным способам передвижения: автобус, железная дорога, велосипед или ходьба пешком.</a:t>
            </a:r>
            <a:r>
              <a:rPr lang="ru-RU" i="1" dirty="0">
                <a:solidFill>
                  <a:prstClr val="black"/>
                </a:solidFill>
                <a:latin typeface="Arial" charset="0"/>
              </a:rPr>
              <a:t> 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6632"/>
            <a:ext cx="7772400" cy="1609344"/>
          </a:xfrm>
        </p:spPr>
        <p:txBody>
          <a:bodyPr/>
          <a:lstStyle/>
          <a:p>
            <a:pPr algn="ctr"/>
            <a:r>
              <a:rPr lang="ru-RU" sz="5400" dirty="0">
                <a:latin typeface="Arial" charset="0"/>
              </a:rPr>
              <a:t>Помните!</a:t>
            </a:r>
            <a:r>
              <a:rPr lang="ru-RU" dirty="0"/>
              <a:t> 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sz="2400" i="1" dirty="0">
                <a:latin typeface="Arial" charset="0"/>
              </a:rPr>
              <a:t>    	</a:t>
            </a:r>
            <a:r>
              <a:rPr lang="ru-RU" sz="3500" i="1" dirty="0">
                <a:latin typeface="Arial" charset="0"/>
              </a:rPr>
              <a:t>Ребенок учится законам улицы, беря пример с вас – родителей, других взрослых. Пусть ваш пример учит дисциплинированному поведению на улице не только вашего ребенка, но и других детей.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br>
              <a:rPr lang="ru-RU" sz="3500" i="1" dirty="0">
                <a:latin typeface="Arial" charset="0"/>
              </a:rPr>
            </a:br>
            <a:r>
              <a:rPr lang="ru-RU" sz="3500" i="1" dirty="0">
                <a:latin typeface="Arial" charset="0"/>
              </a:rPr>
              <a:t>	Старайтесь сделать все возможное, чтобы оградить детей от несчастных случаев на дорогах!</a:t>
            </a:r>
            <a:br>
              <a:rPr lang="ru-RU" sz="3500" i="1" dirty="0">
                <a:latin typeface="Arial" charset="0"/>
              </a:rPr>
            </a:br>
            <a:br>
              <a:rPr lang="ru-RU" sz="2400" dirty="0"/>
            </a:br>
            <a:endParaRPr lang="ru-RU" sz="2400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Дерево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Дерево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Дерево</Template>
  <TotalTime>335</TotalTime>
  <Words>906</Words>
  <Application>Microsoft Office PowerPoint</Application>
  <PresentationFormat>Экран (4:3)</PresentationFormat>
  <Paragraphs>75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Cambria</vt:lpstr>
      <vt:lpstr>Montserrat</vt:lpstr>
      <vt:lpstr>Rockwell</vt:lpstr>
      <vt:lpstr>Rockwell Condensed</vt:lpstr>
      <vt:lpstr>Wingdings</vt:lpstr>
      <vt:lpstr>Дерево</vt:lpstr>
      <vt:lpstr>РОДИТЕЛЯМ -  О ПРАВИЛАХ ДОРОЖНОГО ДВИЖЕНИЯ</vt:lpstr>
      <vt:lpstr>Презентация PowerPoint</vt:lpstr>
      <vt:lpstr>Презентация PowerPoint</vt:lpstr>
      <vt:lpstr>ПРИЧИНЫ ДОРОЖНО –     ТРАНСПОРТНЫХ ПРОИСШЕСТВИЙ:</vt:lpstr>
      <vt:lpstr>ПРИЧИНЫ ДОРОЖНО –     ТРАНСПОРТНЫХ ПРОИСШЕСТВИЙ:</vt:lpstr>
      <vt:lpstr>ПРИЧИНЫ ДОРОЖНО –     ТРАНСПОРТНЫХ ПРОИСШЕСТВИЙ:</vt:lpstr>
      <vt:lpstr>ПРИЧИНЫ ДОРОЖНО –     ТРАНСПОРТНЫХ ПРОИСШЕСТВИЙ:</vt:lpstr>
      <vt:lpstr>ПРИЧИНЫ ДОРОЖНО –     ТРАНСПОРТНЫХ ПРОИСШЕСТВИЙ:</vt:lpstr>
      <vt:lpstr>ПРИЧИНЫ ДОРОЖНО –     ТРАНСПОРТНЫХ ПРОИСШЕСТВИЙ:</vt:lpstr>
      <vt:lpstr>ПРИЧИНЫ ДОРОЖНО –     ТРАНСПОРТНЫХ ПРОИСШЕСТВИЙ</vt:lpstr>
      <vt:lpstr>Презентация PowerPoint</vt:lpstr>
      <vt:lpstr>При выходе из дома: </vt:lpstr>
      <vt:lpstr>   При движении по тротуару: </vt:lpstr>
      <vt:lpstr>Готовясь перейти дорогу:  </vt:lpstr>
      <vt:lpstr>   При переходе проезжей части:   </vt:lpstr>
      <vt:lpstr>При переходе проезжей части:</vt:lpstr>
      <vt:lpstr>При посадке и высадке из транспорта:</vt:lpstr>
      <vt:lpstr>СОБЛЮДАТЬ ПРАВИЛА НЕОБХОДИМО И В АВТОМОБИЛЕ. </vt:lpstr>
      <vt:lpstr>СОБЛЮДАТЬ ПРАВИЛА НЕОБХОДИМО И В АВТОМОБИЛЕ: </vt:lpstr>
      <vt:lpstr>Помните! 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РОДИТЕЛЯМ -  О ПРАВИЛАХ ДОРОЖНОГО ДВИЖЕНИЯ</dc:title>
  <dc:creator>Н.И.Владыкина</dc:creator>
  <cp:lastModifiedBy>Abdullina</cp:lastModifiedBy>
  <cp:revision>11</cp:revision>
  <dcterms:created xsi:type="dcterms:W3CDTF">2010-04-17T10:46:23Z</dcterms:created>
  <dcterms:modified xsi:type="dcterms:W3CDTF">2021-04-27T06:38:10Z</dcterms:modified>
</cp:coreProperties>
</file>