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71" r:id="rId7"/>
    <p:sldId id="262" r:id="rId8"/>
    <p:sldId id="265" r:id="rId9"/>
    <p:sldId id="263" r:id="rId10"/>
    <p:sldId id="266" r:id="rId11"/>
    <p:sldId id="268" r:id="rId12"/>
    <p:sldId id="264" r:id="rId13"/>
    <p:sldId id="269" r:id="rId14"/>
    <p:sldId id="270" r:id="rId15"/>
    <p:sldId id="267"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4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CC55CF-EFD6-4F2E-91F9-0AFF790DE4F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32E56A0-8C8F-434C-B5F5-AFD32072A3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EAB9393E-F4D0-4D38-933A-C5B5E553A3C2}"/>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5" name="Нижний колонтитул 4">
            <a:extLst>
              <a:ext uri="{FF2B5EF4-FFF2-40B4-BE49-F238E27FC236}">
                <a16:creationId xmlns:a16="http://schemas.microsoft.com/office/drawing/2014/main" id="{C4AD705D-4316-4475-A11A-7E7D19022D9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FC7B2E5-3703-4179-A17F-5D9DA018D3DF}"/>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2616354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3E32DA-C0D8-4BA3-864F-C85EC15F578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FB4BA5A-7A11-4A4B-B5B7-83C701FAD2E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A79916C-5F15-4C96-99D5-AB3F0DDEF55B}"/>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5" name="Нижний колонтитул 4">
            <a:extLst>
              <a:ext uri="{FF2B5EF4-FFF2-40B4-BE49-F238E27FC236}">
                <a16:creationId xmlns:a16="http://schemas.microsoft.com/office/drawing/2014/main" id="{A26D7A10-9DDB-46CF-9934-45D996EADFD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D4BD7CB-F29D-4770-935F-EAFF692A5852}"/>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3949318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C46A33-6C0F-4432-B713-58C878F3FCE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81BF2452-157C-4056-A6D9-B365BFBCBA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4BCA6A0-E65A-46F5-97EB-993E6608E1C2}"/>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5" name="Нижний колонтитул 4">
            <a:extLst>
              <a:ext uri="{FF2B5EF4-FFF2-40B4-BE49-F238E27FC236}">
                <a16:creationId xmlns:a16="http://schemas.microsoft.com/office/drawing/2014/main" id="{6D99CAFA-7BF5-47E2-8F80-5766DC67631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A148019-8744-4D7B-8ED8-AA38A95CCBCD}"/>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1408909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DDCBBC-797D-443E-8431-549C173D324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5FF6036-47AF-42BE-8B36-AA119227A8ED}"/>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DDA9FFF9-7776-4758-9EA1-E8858336F4B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F8D82F2D-6450-4151-AADF-9469BFB36546}"/>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6" name="Нижний колонтитул 5">
            <a:extLst>
              <a:ext uri="{FF2B5EF4-FFF2-40B4-BE49-F238E27FC236}">
                <a16:creationId xmlns:a16="http://schemas.microsoft.com/office/drawing/2014/main" id="{C794C890-03F3-4958-99C7-D475F883DEF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73755E7-8F33-45BA-B6C4-C494ABD50BA0}"/>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272507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8F5DB1-D1A3-45F9-82C0-D7FF307B641F}"/>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4F933CE-4591-466F-BCFE-084469538E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EC23777-D121-4688-BE59-5350266C636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9C4E3CCC-034C-408D-A46D-333A0B0F5D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FAD09AF-2E58-426D-A838-880FF8DDC7A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19E47876-8AB2-4833-A1D8-37C377461CA1}"/>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8" name="Нижний колонтитул 7">
            <a:extLst>
              <a:ext uri="{FF2B5EF4-FFF2-40B4-BE49-F238E27FC236}">
                <a16:creationId xmlns:a16="http://schemas.microsoft.com/office/drawing/2014/main" id="{B2C102C3-AB48-47C0-B2EA-A019F7E2733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ECCCE95E-CA7F-42A5-A3C5-A65CDBD7C338}"/>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1482497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67732B-6443-40BD-A63A-FA4B4BC99C4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5F316EE-DC23-42BF-95DB-5CC9A4411C9C}"/>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4" name="Нижний колонтитул 3">
            <a:extLst>
              <a:ext uri="{FF2B5EF4-FFF2-40B4-BE49-F238E27FC236}">
                <a16:creationId xmlns:a16="http://schemas.microsoft.com/office/drawing/2014/main" id="{1F185AE6-E468-4C24-A8A3-2B38568346A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890387DD-39EF-41E6-82BA-E12F1EFC7952}"/>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3884841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FE7B9D4-390E-49D6-A887-E0AF020E19FB}"/>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3" name="Нижний колонтитул 2">
            <a:extLst>
              <a:ext uri="{FF2B5EF4-FFF2-40B4-BE49-F238E27FC236}">
                <a16:creationId xmlns:a16="http://schemas.microsoft.com/office/drawing/2014/main" id="{E91A2EC4-26EC-4BC3-A5CD-34B579C5214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8457E43-992C-466B-A125-FA358F1E2CB8}"/>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457508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ABAE30-C18A-4F4F-8F31-E11EC5175FA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9D8C7C9-DA25-47BC-B2A0-A65CF4E120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81C9703-2530-4922-A51F-1FAF93D3AC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5DC1747-C013-4707-9FB9-4CDCFC0BDAB7}"/>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6" name="Нижний колонтитул 5">
            <a:extLst>
              <a:ext uri="{FF2B5EF4-FFF2-40B4-BE49-F238E27FC236}">
                <a16:creationId xmlns:a16="http://schemas.microsoft.com/office/drawing/2014/main" id="{F1116620-6C2E-457A-958C-6D4C414164E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DF9760B-2922-4EFE-A0D4-275EB2D5FA35}"/>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2217552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D6FB2C-E555-4DE8-9A17-07BC439DC77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4D4B8F3B-2B84-4EB7-92D2-342AFA9C9F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BD528145-0145-49C2-9103-13AC6747EB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F279DA-ABD9-4CE9-AD99-17F2E4FC08D9}"/>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6" name="Нижний колонтитул 5">
            <a:extLst>
              <a:ext uri="{FF2B5EF4-FFF2-40B4-BE49-F238E27FC236}">
                <a16:creationId xmlns:a16="http://schemas.microsoft.com/office/drawing/2014/main" id="{29D217D5-6C03-4AD3-A354-247AB393EFD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0BE107F-EAC3-401D-A512-6245211627A3}"/>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2563250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CD150A-3702-4554-AFF7-CCB75ACB85A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3D48380-8CFC-4E5A-85C9-BBFB182574C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8B5C49-C34D-4400-831A-CA83B17FA359}"/>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5" name="Нижний колонтитул 4">
            <a:extLst>
              <a:ext uri="{FF2B5EF4-FFF2-40B4-BE49-F238E27FC236}">
                <a16:creationId xmlns:a16="http://schemas.microsoft.com/office/drawing/2014/main" id="{6F76890B-237A-4484-BBC0-D346739628B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9ADB163-A544-4AD4-BFC6-971174B16D7F}"/>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3034271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7D7FE8C-21A3-420F-909B-0D4FBDA606C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2F3DC73A-BC3B-4313-AA7C-B6F9B6F5564E}"/>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BD5E210-D343-4D36-A2CB-52863BCED5C6}"/>
              </a:ext>
            </a:extLst>
          </p:cNvPr>
          <p:cNvSpPr>
            <a:spLocks noGrp="1"/>
          </p:cNvSpPr>
          <p:nvPr>
            <p:ph type="dt" sz="half" idx="10"/>
          </p:nvPr>
        </p:nvSpPr>
        <p:spPr/>
        <p:txBody>
          <a:bodyPr/>
          <a:lstStyle/>
          <a:p>
            <a:fld id="{289750AF-F82C-478A-A330-431640E443E3}" type="datetimeFigureOut">
              <a:rPr lang="ru-RU" smtClean="0"/>
              <a:t>18.06.2024</a:t>
            </a:fld>
            <a:endParaRPr lang="ru-RU"/>
          </a:p>
        </p:txBody>
      </p:sp>
      <p:sp>
        <p:nvSpPr>
          <p:cNvPr id="5" name="Нижний колонтитул 4">
            <a:extLst>
              <a:ext uri="{FF2B5EF4-FFF2-40B4-BE49-F238E27FC236}">
                <a16:creationId xmlns:a16="http://schemas.microsoft.com/office/drawing/2014/main" id="{EB9DE3E3-5BEE-447F-8400-42924287840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A63E501-3477-46E4-9289-17E5687DB8C7}"/>
              </a:ext>
            </a:extLst>
          </p:cNvPr>
          <p:cNvSpPr>
            <a:spLocks noGrp="1"/>
          </p:cNvSpPr>
          <p:nvPr>
            <p:ph type="sldNum" sz="quarter" idx="12"/>
          </p:nvPr>
        </p:nvSpPr>
        <p:spPr/>
        <p:txBody>
          <a:bodyPr/>
          <a:lstStyle/>
          <a:p>
            <a:fld id="{E4F179E0-4E46-4B06-B549-6C07FAD0674E}" type="slidenum">
              <a:rPr lang="ru-RU" smtClean="0"/>
              <a:t>‹#›</a:t>
            </a:fld>
            <a:endParaRPr lang="ru-RU"/>
          </a:p>
        </p:txBody>
      </p:sp>
    </p:spTree>
    <p:extLst>
      <p:ext uri="{BB962C8B-B14F-4D97-AF65-F5344CB8AC3E}">
        <p14:creationId xmlns:p14="http://schemas.microsoft.com/office/powerpoint/2010/main" val="4177198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E4220E-C803-4C22-9418-8210994DE2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ECE805D-0647-4BF8-BA88-88A1625DE6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5FCF1A9-BBE4-45B7-9790-1275F6A399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750AF-F82C-478A-A330-431640E443E3}" type="datetimeFigureOut">
              <a:rPr lang="ru-RU" smtClean="0"/>
              <a:t>18.06.2024</a:t>
            </a:fld>
            <a:endParaRPr lang="ru-RU"/>
          </a:p>
        </p:txBody>
      </p:sp>
      <p:sp>
        <p:nvSpPr>
          <p:cNvPr id="5" name="Нижний колонтитул 4">
            <a:extLst>
              <a:ext uri="{FF2B5EF4-FFF2-40B4-BE49-F238E27FC236}">
                <a16:creationId xmlns:a16="http://schemas.microsoft.com/office/drawing/2014/main" id="{3A0E45B5-80F5-41B2-84D5-22A0885EA3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FD2C836-D4DE-46C4-8103-3BF0FF68CB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F179E0-4E46-4B06-B549-6C07FAD0674E}" type="slidenum">
              <a:rPr lang="ru-RU" smtClean="0"/>
              <a:t>‹#›</a:t>
            </a:fld>
            <a:endParaRPr lang="ru-RU"/>
          </a:p>
        </p:txBody>
      </p:sp>
    </p:spTree>
    <p:extLst>
      <p:ext uri="{BB962C8B-B14F-4D97-AF65-F5344CB8AC3E}">
        <p14:creationId xmlns:p14="http://schemas.microsoft.com/office/powerpoint/2010/main" val="4077070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1F320B-69B5-4A5A-A5D8-30657982C9DC}"/>
              </a:ext>
            </a:extLst>
          </p:cNvPr>
          <p:cNvSpPr txBox="1"/>
          <p:nvPr/>
        </p:nvSpPr>
        <p:spPr>
          <a:xfrm>
            <a:off x="4735902" y="3460687"/>
            <a:ext cx="7090913" cy="2800767"/>
          </a:xfrm>
          <a:prstGeom prst="rect">
            <a:avLst/>
          </a:prstGeom>
          <a:noFill/>
        </p:spPr>
        <p:txBody>
          <a:bodyPr wrap="square" rtlCol="0">
            <a:spAutoFit/>
          </a:bodyPr>
          <a:lstStyle/>
          <a:p>
            <a:pPr algn="r"/>
            <a:r>
              <a:rPr lang="ru-RU" sz="8800" b="1" dirty="0">
                <a:solidFill>
                  <a:schemeClr val="accent1">
                    <a:lumMod val="50000"/>
                  </a:schemeClr>
                </a:solidFill>
              </a:rPr>
              <a:t>Безопасные окна</a:t>
            </a:r>
          </a:p>
        </p:txBody>
      </p:sp>
      <p:pic>
        <p:nvPicPr>
          <p:cNvPr id="3" name="Рисунок 2">
            <a:extLst>
              <a:ext uri="{FF2B5EF4-FFF2-40B4-BE49-F238E27FC236}">
                <a16:creationId xmlns:a16="http://schemas.microsoft.com/office/drawing/2014/main" id="{884E66FC-E252-453D-A625-902E9CFAA5FF}"/>
              </a:ext>
            </a:extLst>
          </p:cNvPr>
          <p:cNvPicPr>
            <a:picLocks noChangeAspect="1"/>
          </p:cNvPicPr>
          <p:nvPr/>
        </p:nvPicPr>
        <p:blipFill rotWithShape="1">
          <a:blip r:embed="rId2"/>
          <a:srcRect l="10435" t="8029" r="7739" b="12440"/>
          <a:stretch/>
        </p:blipFill>
        <p:spPr>
          <a:xfrm>
            <a:off x="431320" y="346380"/>
            <a:ext cx="4915413" cy="3587265"/>
          </a:xfrm>
          <a:prstGeom prst="rect">
            <a:avLst/>
          </a:prstGeom>
        </p:spPr>
      </p:pic>
    </p:spTree>
    <p:extLst>
      <p:ext uri="{BB962C8B-B14F-4D97-AF65-F5344CB8AC3E}">
        <p14:creationId xmlns:p14="http://schemas.microsoft.com/office/powerpoint/2010/main" val="1959625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E5E5957-83C7-4324-BEBA-49E93F48631C}"/>
              </a:ext>
            </a:extLst>
          </p:cNvPr>
          <p:cNvSpPr/>
          <p:nvPr/>
        </p:nvSpPr>
        <p:spPr>
          <a:xfrm>
            <a:off x="612475" y="1351508"/>
            <a:ext cx="11093569" cy="4154984"/>
          </a:xfrm>
          <a:prstGeom prst="rect">
            <a:avLst/>
          </a:prstGeom>
        </p:spPr>
        <p:txBody>
          <a:bodyPr wrap="square">
            <a:spAutoFit/>
          </a:bodyPr>
          <a:lstStyle/>
          <a:p>
            <a:pPr algn="just"/>
            <a:r>
              <a:rPr lang="ru-RU" sz="2000" dirty="0"/>
              <a:t>	</a:t>
            </a:r>
            <a:r>
              <a:rPr lang="ru-RU" sz="2400" dirty="0"/>
              <a:t>Ежегодно с началом весенне-летнего сезона регистрируются случаи гибели детей при выпадении из окна. Как правило, во всех случаях падения дети, причём, не только малыши, но и школьники, самостоятельно забирались на подоконник, используя в качестве подставки различные предметы мебели, и, опираясь на противомоскитную сетку, выпадали из окна вместе с ней.</a:t>
            </a:r>
          </a:p>
          <a:p>
            <a:pPr algn="just"/>
            <a:r>
              <a:rPr lang="ru-RU" sz="2400" dirty="0"/>
              <a:t>	При этом подавляющее большинство падений происходили из-за  недостатка контроля взрослыми за поведением детей, рассеянностью родных и близких, забывающих закрывать окна, отсутствие на окнах блокираторов или оконных ручек-замков, неправильной расстановкой мебели, дающей  возможность детям самостоятельно забираться на подоконники, и наличие москитных сеток, создающих иллюзию закрытого окна.</a:t>
            </a:r>
          </a:p>
        </p:txBody>
      </p:sp>
    </p:spTree>
    <p:extLst>
      <p:ext uri="{BB962C8B-B14F-4D97-AF65-F5344CB8AC3E}">
        <p14:creationId xmlns:p14="http://schemas.microsoft.com/office/powerpoint/2010/main" val="3933009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54D59EA-8256-4EBA-A29D-3E9EAFA3F5D2}"/>
              </a:ext>
            </a:extLst>
          </p:cNvPr>
          <p:cNvSpPr/>
          <p:nvPr/>
        </p:nvSpPr>
        <p:spPr>
          <a:xfrm>
            <a:off x="669985" y="256387"/>
            <a:ext cx="10852030" cy="5878532"/>
          </a:xfrm>
          <a:prstGeom prst="rect">
            <a:avLst/>
          </a:prstGeom>
        </p:spPr>
        <p:txBody>
          <a:bodyPr wrap="square">
            <a:spAutoFit/>
          </a:bodyPr>
          <a:lstStyle/>
          <a:p>
            <a:pPr algn="ctr"/>
            <a:r>
              <a:rPr lang="ru-RU" sz="2800" b="1" dirty="0">
                <a:solidFill>
                  <a:schemeClr val="accent1">
                    <a:lumMod val="50000"/>
                  </a:schemeClr>
                </a:solidFill>
              </a:rPr>
              <a:t>Как говорится в известной поговорке "Пока гром не грянет...." - дальше знаем.</a:t>
            </a:r>
          </a:p>
          <a:p>
            <a:pPr algn="ctr"/>
            <a:r>
              <a:rPr lang="ru-RU" sz="2800" b="1" dirty="0">
                <a:solidFill>
                  <a:schemeClr val="accent1">
                    <a:lumMod val="50000"/>
                  </a:schemeClr>
                </a:solidFill>
              </a:rPr>
              <a:t>Чтобы избежать несчастного случая, связанного с падением ребенка из окна, необходимо придерживаться следующих правил:</a:t>
            </a:r>
          </a:p>
          <a:p>
            <a:endParaRPr lang="ru-RU" sz="2400" dirty="0">
              <a:solidFill>
                <a:schemeClr val="accent1">
                  <a:lumMod val="50000"/>
                </a:schemeClr>
              </a:solidFill>
            </a:endParaRPr>
          </a:p>
          <a:p>
            <a:pPr marL="285750" indent="-285750">
              <a:buFont typeface="Arial" panose="020B0604020202020204" pitchFamily="34" charset="0"/>
              <a:buChar char="•"/>
            </a:pPr>
            <a:r>
              <a:rPr lang="ru-RU" sz="2400" dirty="0">
                <a:solidFill>
                  <a:schemeClr val="accent1">
                    <a:lumMod val="50000"/>
                  </a:schemeClr>
                </a:solidFill>
              </a:rPr>
              <a:t>Открывая окна в квартире и проветривая помещение, убедитесь, что ребенок при этом находится под присмотром.</a:t>
            </a:r>
          </a:p>
          <a:p>
            <a:pPr marL="285750" indent="-285750">
              <a:buFont typeface="Arial" panose="020B0604020202020204" pitchFamily="34" charset="0"/>
              <a:buChar char="•"/>
            </a:pPr>
            <a:r>
              <a:rPr lang="ru-RU" sz="2400" dirty="0">
                <a:solidFill>
                  <a:schemeClr val="accent1">
                    <a:lumMod val="50000"/>
                  </a:schemeClr>
                </a:solidFill>
              </a:rPr>
              <a:t>Во время проветривания открывайте фрамуги и форточки. По возможности открывайте окна сверху, а не снизу. Если Вы все же открываете окно, то не открывайте его больше чем на 10 см, для этой цели поставьте ограничители.</a:t>
            </a:r>
          </a:p>
          <a:p>
            <a:pPr marL="285750" indent="-285750">
              <a:buFont typeface="Arial" panose="020B0604020202020204" pitchFamily="34" charset="0"/>
              <a:buChar char="•"/>
            </a:pPr>
            <a:r>
              <a:rPr lang="ru-RU" sz="2400" dirty="0">
                <a:solidFill>
                  <a:schemeClr val="accent1">
                    <a:lumMod val="50000"/>
                  </a:schemeClr>
                </a:solidFill>
              </a:rPr>
              <a:t>Не разрешайте ребенку выходить на балкон без сопровождения взрослых.</a:t>
            </a:r>
          </a:p>
          <a:p>
            <a:pPr marL="285750" indent="-285750">
              <a:buFont typeface="Arial" panose="020B0604020202020204" pitchFamily="34" charset="0"/>
              <a:buChar char="•"/>
            </a:pPr>
            <a:r>
              <a:rPr lang="ru-RU" sz="2400" dirty="0">
                <a:solidFill>
                  <a:schemeClr val="accent1">
                    <a:lumMod val="50000"/>
                  </a:schemeClr>
                </a:solidFill>
              </a:rPr>
              <a:t>Никогда не оставляйте спящего ребенка одного в квартире. Ребёнок может проснуться и пойти к открытому окну.</a:t>
            </a:r>
          </a:p>
          <a:p>
            <a:pPr marL="285750" indent="-285750">
              <a:buFont typeface="Arial" panose="020B0604020202020204" pitchFamily="34" charset="0"/>
              <a:buChar char="•"/>
            </a:pPr>
            <a:r>
              <a:rPr lang="ru-RU" sz="2400" dirty="0">
                <a:solidFill>
                  <a:schemeClr val="accent1">
                    <a:lumMod val="50000"/>
                  </a:schemeClr>
                </a:solidFill>
              </a:rPr>
              <a:t>Отодвиньте всю мебель, включая кровати, от окон: так ребёнок не попадет на подоконник случайно.</a:t>
            </a:r>
          </a:p>
        </p:txBody>
      </p:sp>
    </p:spTree>
    <p:extLst>
      <p:ext uri="{BB962C8B-B14F-4D97-AF65-F5344CB8AC3E}">
        <p14:creationId xmlns:p14="http://schemas.microsoft.com/office/powerpoint/2010/main" val="574215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E71E8AA-4B95-4408-BA7E-30FA329B21E1}"/>
              </a:ext>
            </a:extLst>
          </p:cNvPr>
          <p:cNvSpPr/>
          <p:nvPr/>
        </p:nvSpPr>
        <p:spPr>
          <a:xfrm>
            <a:off x="527649" y="428178"/>
            <a:ext cx="11136702" cy="6001643"/>
          </a:xfrm>
          <a:prstGeom prst="rect">
            <a:avLst/>
          </a:prstGeom>
        </p:spPr>
        <p:txBody>
          <a:bodyPr wrap="square">
            <a:spAutoFit/>
          </a:bodyPr>
          <a:lstStyle/>
          <a:p>
            <a:pPr marL="285750" indent="-285750" algn="just">
              <a:buFont typeface="Arial" panose="020B0604020202020204" pitchFamily="34" charset="0"/>
              <a:buChar char="•"/>
            </a:pPr>
            <a:r>
              <a:rPr lang="ru-RU" sz="2400" dirty="0">
                <a:solidFill>
                  <a:schemeClr val="accent1">
                    <a:lumMod val="50000"/>
                  </a:schemeClr>
                </a:solidFill>
              </a:rPr>
              <a:t>Не показывайте ребенку, как открывается окно. Чем позднее он научиться открывать окно самостоятельно, тем более безопасным будет его пребывание в квартире.</a:t>
            </a:r>
          </a:p>
          <a:p>
            <a:pPr marL="285750" indent="-285750" algn="just">
              <a:buFont typeface="Arial" panose="020B0604020202020204" pitchFamily="34" charset="0"/>
              <a:buChar char="•"/>
            </a:pPr>
            <a:r>
              <a:rPr lang="ru-RU" sz="2400" dirty="0">
                <a:solidFill>
                  <a:schemeClr val="accent1">
                    <a:lumMod val="50000"/>
                  </a:schemeClr>
                </a:solidFill>
              </a:rPr>
              <a:t>Не учите ребенка подставлять под ноги стул или иное приспособление, чтобы выглянуть в окно или заглянуть на улицу с балкона. Впоследствии, действуя подобным образом, он может слишком сильно высунуться наружу и выпасть из окна (с балкона).</a:t>
            </a:r>
          </a:p>
          <a:p>
            <a:pPr marL="285750" indent="-285750" algn="just">
              <a:buFont typeface="Arial" panose="020B0604020202020204" pitchFamily="34" charset="0"/>
              <a:buChar char="•"/>
            </a:pPr>
            <a:r>
              <a:rPr lang="ru-RU" sz="2400" dirty="0">
                <a:solidFill>
                  <a:schemeClr val="accent1">
                    <a:lumMod val="50000"/>
                  </a:schemeClr>
                </a:solidFill>
              </a:rPr>
              <a:t>Большую опасность представляют москитные сетки: ребенок видит некое препятствие впереди, уверенно опирается на него, и в результате может выпасть вместе с сеткой, которая не рассчитана на вес даже самого крохотного годовалого малыша.</a:t>
            </a:r>
          </a:p>
          <a:p>
            <a:pPr marL="285750" indent="-285750" algn="just">
              <a:buFont typeface="Arial" panose="020B0604020202020204" pitchFamily="34" charset="0"/>
              <a:buChar char="•"/>
            </a:pPr>
            <a:r>
              <a:rPr lang="ru-RU" sz="2400" dirty="0">
                <a:solidFill>
                  <a:schemeClr val="accent1">
                    <a:lumMod val="50000"/>
                  </a:schemeClr>
                </a:solidFill>
              </a:rPr>
              <a:t>Если ребенок боится оставаться в квартире один, не оставляйте его даже на короткое время. Зачастую, чувствуя страх, дети выглядывают в окно или с балкона, надеясь увидеть родителей, что может повлечь их падение с балкона.</a:t>
            </a:r>
          </a:p>
          <a:p>
            <a:pPr marL="285750" indent="-285750" algn="just">
              <a:buFont typeface="Arial" panose="020B0604020202020204" pitchFamily="34" charset="0"/>
              <a:buChar char="•"/>
            </a:pPr>
            <a:r>
              <a:rPr lang="ru-RU" sz="2400" dirty="0">
                <a:solidFill>
                  <a:schemeClr val="accent1">
                    <a:lumMod val="50000"/>
                  </a:schemeClr>
                </a:solidFill>
              </a:rPr>
              <a:t>Если вы что-то показываете ребёнку из окна — всегда крепко фиксируйте его, будьте готовы к резким  движениям малыша, не держите ребёнка за одежду. </a:t>
            </a:r>
          </a:p>
        </p:txBody>
      </p:sp>
    </p:spTree>
    <p:extLst>
      <p:ext uri="{BB962C8B-B14F-4D97-AF65-F5344CB8AC3E}">
        <p14:creationId xmlns:p14="http://schemas.microsoft.com/office/powerpoint/2010/main" val="3400619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4A6C7D0-AD7E-43EE-AE3A-E9951433C58E}"/>
              </a:ext>
            </a:extLst>
          </p:cNvPr>
          <p:cNvSpPr/>
          <p:nvPr/>
        </p:nvSpPr>
        <p:spPr>
          <a:xfrm>
            <a:off x="724620" y="680903"/>
            <a:ext cx="10550105" cy="5262979"/>
          </a:xfrm>
          <a:prstGeom prst="rect">
            <a:avLst/>
          </a:prstGeom>
        </p:spPr>
        <p:txBody>
          <a:bodyPr wrap="square">
            <a:spAutoFit/>
          </a:bodyPr>
          <a:lstStyle/>
          <a:p>
            <a:pPr marL="342900" indent="-342900" algn="just">
              <a:buFont typeface="Arial" panose="020B0604020202020204" pitchFamily="34" charset="0"/>
              <a:buChar char="•"/>
            </a:pPr>
            <a:r>
              <a:rPr lang="ru-RU" sz="2400" dirty="0">
                <a:solidFill>
                  <a:schemeClr val="accent1">
                    <a:lumMod val="50000"/>
                  </a:schemeClr>
                </a:solidFill>
              </a:rPr>
              <a:t>При любом типе решёток просвет между прутьями не должен быть более 10 см.</a:t>
            </a:r>
          </a:p>
          <a:p>
            <a:pPr marL="342900" indent="-342900" algn="just">
              <a:buFont typeface="Arial" panose="020B0604020202020204" pitchFamily="34" charset="0"/>
              <a:buChar char="•"/>
            </a:pPr>
            <a:r>
              <a:rPr lang="ru-RU" sz="2400" dirty="0">
                <a:solidFill>
                  <a:schemeClr val="accent1">
                    <a:lumMod val="50000"/>
                  </a:schemeClr>
                </a:solidFill>
              </a:rPr>
              <a:t>Не разрешайте детям прыгать на кровати или другой мебели, расположенной вблизи окон.</a:t>
            </a:r>
          </a:p>
          <a:p>
            <a:pPr marL="342900" indent="-342900" algn="just">
              <a:buFont typeface="Arial" panose="020B0604020202020204" pitchFamily="34" charset="0"/>
              <a:buChar char="•"/>
            </a:pPr>
            <a:r>
              <a:rPr lang="ru-RU" sz="2400" dirty="0">
                <a:solidFill>
                  <a:schemeClr val="accent1">
                    <a:lumMod val="50000"/>
                  </a:schemeClr>
                </a:solidFill>
              </a:rPr>
              <a:t>Не кладите вещи в беспорядке в процессе уборки возле балконных или межкомнатных остеклённых дверей, так как ребёнок может споткнуться и нанести себе травму.</a:t>
            </a:r>
          </a:p>
          <a:p>
            <a:pPr marL="342900" indent="-342900" algn="just">
              <a:buFont typeface="Arial" panose="020B0604020202020204" pitchFamily="34" charset="0"/>
              <a:buChar char="•"/>
            </a:pPr>
            <a:r>
              <a:rPr lang="ru-RU" sz="2400" dirty="0">
                <a:solidFill>
                  <a:schemeClr val="accent1">
                    <a:lumMod val="50000"/>
                  </a:schemeClr>
                </a:solidFill>
              </a:rPr>
              <a:t>Тщательно выбирайте аксессуары на окна. В частности, средства солнцезащиты, такие как жалюзи и рулонные шторы, должны быть без свисающих шнуров и цепочек. Ребёнок может в них запутаться и</a:t>
            </a:r>
          </a:p>
          <a:p>
            <a:pPr marL="342900" indent="-342900" algn="just">
              <a:buFont typeface="Arial" panose="020B0604020202020204" pitchFamily="34" charset="0"/>
              <a:buChar char="•"/>
            </a:pPr>
            <a:r>
              <a:rPr lang="ru-RU" sz="2400" dirty="0">
                <a:solidFill>
                  <a:schemeClr val="accent1">
                    <a:lumMod val="50000"/>
                  </a:schemeClr>
                </a:solidFill>
              </a:rPr>
              <a:t>спровоцировать удушье.</a:t>
            </a:r>
          </a:p>
          <a:p>
            <a:pPr marL="342900" indent="-342900" algn="just">
              <a:buFont typeface="Arial" panose="020B0604020202020204" pitchFamily="34" charset="0"/>
              <a:buChar char="•"/>
            </a:pPr>
            <a:r>
              <a:rPr lang="ru-RU" sz="2400" dirty="0">
                <a:solidFill>
                  <a:schemeClr val="accent1">
                    <a:lumMod val="50000"/>
                  </a:schemeClr>
                </a:solidFill>
              </a:rPr>
              <a:t>Не ставьте ребенка на подоконник, не поощряйте самостоятельного лазания туда, строго предупреждайте даже попытки таких «игр»;</a:t>
            </a:r>
          </a:p>
          <a:p>
            <a:pPr marL="342900" indent="-342900" algn="just">
              <a:buFont typeface="Arial" panose="020B0604020202020204" pitchFamily="34" charset="0"/>
              <a:buChar char="•"/>
            </a:pPr>
            <a:r>
              <a:rPr lang="ru-RU" sz="2400" dirty="0">
                <a:solidFill>
                  <a:schemeClr val="accent1">
                    <a:lumMod val="50000"/>
                  </a:schemeClr>
                </a:solidFill>
              </a:rPr>
              <a:t>Объясняйте ребенку опасность открытого окна из-за возможного падения.</a:t>
            </a:r>
          </a:p>
        </p:txBody>
      </p:sp>
    </p:spTree>
    <p:extLst>
      <p:ext uri="{BB962C8B-B14F-4D97-AF65-F5344CB8AC3E}">
        <p14:creationId xmlns:p14="http://schemas.microsoft.com/office/powerpoint/2010/main" val="2727189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902945C-4813-4814-AE7F-AE23BABFE469}"/>
              </a:ext>
            </a:extLst>
          </p:cNvPr>
          <p:cNvPicPr>
            <a:picLocks noChangeAspect="1"/>
          </p:cNvPicPr>
          <p:nvPr/>
        </p:nvPicPr>
        <p:blipFill rotWithShape="1">
          <a:blip r:embed="rId2"/>
          <a:srcRect l="4626" t="6038" r="2217" b="5409"/>
          <a:stretch/>
        </p:blipFill>
        <p:spPr>
          <a:xfrm>
            <a:off x="2829464" y="0"/>
            <a:ext cx="6657154" cy="6861838"/>
          </a:xfrm>
          <a:prstGeom prst="rect">
            <a:avLst/>
          </a:prstGeom>
        </p:spPr>
      </p:pic>
    </p:spTree>
    <p:extLst>
      <p:ext uri="{BB962C8B-B14F-4D97-AF65-F5344CB8AC3E}">
        <p14:creationId xmlns:p14="http://schemas.microsoft.com/office/powerpoint/2010/main" val="2434095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214302-2488-41D3-B73E-EDDEFCA084B3}"/>
              </a:ext>
            </a:extLst>
          </p:cNvPr>
          <p:cNvSpPr txBox="1"/>
          <p:nvPr/>
        </p:nvSpPr>
        <p:spPr>
          <a:xfrm>
            <a:off x="1804358" y="169463"/>
            <a:ext cx="8911088" cy="1077218"/>
          </a:xfrm>
          <a:prstGeom prst="rect">
            <a:avLst/>
          </a:prstGeom>
          <a:noFill/>
        </p:spPr>
        <p:txBody>
          <a:bodyPr wrap="square" rtlCol="0">
            <a:spAutoFit/>
          </a:bodyPr>
          <a:lstStyle/>
          <a:p>
            <a:pPr algn="ctr"/>
            <a:r>
              <a:rPr lang="ru-RU" sz="3200" b="1" dirty="0">
                <a:solidFill>
                  <a:schemeClr val="accent1">
                    <a:lumMod val="50000"/>
                  </a:schemeClr>
                </a:solidFill>
              </a:rPr>
              <a:t>Ограничители открывания оконных створок (варианты, выбор за вами)</a:t>
            </a:r>
          </a:p>
        </p:txBody>
      </p:sp>
      <p:pic>
        <p:nvPicPr>
          <p:cNvPr id="3" name="Рисунок 2">
            <a:extLst>
              <a:ext uri="{FF2B5EF4-FFF2-40B4-BE49-F238E27FC236}">
                <a16:creationId xmlns:a16="http://schemas.microsoft.com/office/drawing/2014/main" id="{8872251B-22C5-4F0C-BAB8-3F98BA12F3E1}"/>
              </a:ext>
            </a:extLst>
          </p:cNvPr>
          <p:cNvPicPr>
            <a:picLocks noChangeAspect="1"/>
          </p:cNvPicPr>
          <p:nvPr/>
        </p:nvPicPr>
        <p:blipFill>
          <a:blip r:embed="rId2"/>
          <a:stretch>
            <a:fillRect/>
          </a:stretch>
        </p:blipFill>
        <p:spPr>
          <a:xfrm>
            <a:off x="3628483" y="1373614"/>
            <a:ext cx="4799523" cy="3599642"/>
          </a:xfrm>
          <a:prstGeom prst="rect">
            <a:avLst/>
          </a:prstGeom>
        </p:spPr>
      </p:pic>
      <p:sp>
        <p:nvSpPr>
          <p:cNvPr id="4" name="TextBox 3">
            <a:extLst>
              <a:ext uri="{FF2B5EF4-FFF2-40B4-BE49-F238E27FC236}">
                <a16:creationId xmlns:a16="http://schemas.microsoft.com/office/drawing/2014/main" id="{9694E94D-19D7-48CF-900F-1BFF7D752101}"/>
              </a:ext>
            </a:extLst>
          </p:cNvPr>
          <p:cNvSpPr txBox="1"/>
          <p:nvPr/>
        </p:nvSpPr>
        <p:spPr>
          <a:xfrm>
            <a:off x="692989" y="5100189"/>
            <a:ext cx="11133826" cy="1477328"/>
          </a:xfrm>
          <a:prstGeom prst="rect">
            <a:avLst/>
          </a:prstGeom>
          <a:noFill/>
        </p:spPr>
        <p:txBody>
          <a:bodyPr wrap="square" rtlCol="0">
            <a:spAutoFit/>
          </a:bodyPr>
          <a:lstStyle/>
          <a:p>
            <a:pPr algn="just"/>
            <a:r>
              <a:rPr lang="ru-RU" b="1" dirty="0">
                <a:solidFill>
                  <a:schemeClr val="accent1">
                    <a:lumMod val="50000"/>
                  </a:schemeClr>
                </a:solidFill>
              </a:rPr>
              <a:t>Гребенка</a:t>
            </a:r>
            <a:r>
              <a:rPr lang="ru-RU" dirty="0">
                <a:solidFill>
                  <a:schemeClr val="accent1">
                    <a:lumMod val="50000"/>
                  </a:schemeClr>
                </a:solidFill>
              </a:rPr>
              <a:t>. Это зубчатая планка с пазами, благодаря которой можно приоткрыть створку для проветривания помещения. В пластиковом окне посредством гребенки можно зафиксировать открывание поворотной или поворотно-откидной створки. Гребенка удерживает створки в слегка открытом положении, благодаря чему в комнату постоянно поступает небольшой объем воздуха. Да, требует сверления рам, но безопасность важнее. И лучше крепить в верхней части рамы.</a:t>
            </a:r>
          </a:p>
        </p:txBody>
      </p:sp>
      <p:sp>
        <p:nvSpPr>
          <p:cNvPr id="5" name="Прямоугольник 4">
            <a:extLst>
              <a:ext uri="{FF2B5EF4-FFF2-40B4-BE49-F238E27FC236}">
                <a16:creationId xmlns:a16="http://schemas.microsoft.com/office/drawing/2014/main" id="{0FF0862E-1703-4445-9C80-B5081F14EEA9}"/>
              </a:ext>
            </a:extLst>
          </p:cNvPr>
          <p:cNvSpPr/>
          <p:nvPr/>
        </p:nvSpPr>
        <p:spPr>
          <a:xfrm>
            <a:off x="5627298" y="4103125"/>
            <a:ext cx="6096000" cy="369332"/>
          </a:xfrm>
          <a:prstGeom prst="rect">
            <a:avLst/>
          </a:prstGeom>
        </p:spPr>
        <p:txBody>
          <a:bodyPr>
            <a:spAutoFit/>
          </a:bodyPr>
          <a:lstStyle/>
          <a:p>
            <a:endParaRPr lang="ru-RU" i="1" dirty="0"/>
          </a:p>
        </p:txBody>
      </p:sp>
    </p:spTree>
    <p:extLst>
      <p:ext uri="{BB962C8B-B14F-4D97-AF65-F5344CB8AC3E}">
        <p14:creationId xmlns:p14="http://schemas.microsoft.com/office/powerpoint/2010/main" val="3868292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EBE3698-D197-4D32-A16D-56CBDE95FFF5}"/>
              </a:ext>
            </a:extLst>
          </p:cNvPr>
          <p:cNvSpPr/>
          <p:nvPr/>
        </p:nvSpPr>
        <p:spPr>
          <a:xfrm>
            <a:off x="664234" y="265361"/>
            <a:ext cx="5253487" cy="6247864"/>
          </a:xfrm>
          <a:prstGeom prst="rect">
            <a:avLst/>
          </a:prstGeom>
        </p:spPr>
        <p:txBody>
          <a:bodyPr wrap="square">
            <a:spAutoFit/>
          </a:bodyPr>
          <a:lstStyle/>
          <a:p>
            <a:pPr algn="just"/>
            <a:r>
              <a:rPr lang="ru-RU" sz="2000" b="1" dirty="0">
                <a:solidFill>
                  <a:schemeClr val="accent1">
                    <a:lumMod val="50000"/>
                  </a:schemeClr>
                </a:solidFill>
              </a:rPr>
              <a:t>Ручка-замок. </a:t>
            </a:r>
            <a:r>
              <a:rPr lang="ru-RU" sz="2000" dirty="0">
                <a:solidFill>
                  <a:schemeClr val="accent1">
                    <a:lumMod val="50000"/>
                  </a:schemeClr>
                </a:solidFill>
              </a:rPr>
              <a:t>Если его запереть, то створка не будет открываться. Зафиксировать створку можно в любом положении - в наклонном, закрытом. Вы просто снимаете старую оконную ручку и на ее место устанавливаете новую с замком, которая внешне практически ничем не отличается. Но теперь возможно либо держать окно все время на запоре, не опасаясь, что любопытный ребенок его откроет, либо установить створку окна в режим проветривания и запереть ручку на ключ. Таким образом створка останется в откидном положении до тех пор, пока с помощью ключа Вы не снимете с оконной ручки блокировку. </a:t>
            </a:r>
          </a:p>
          <a:p>
            <a:pPr algn="just"/>
            <a:r>
              <a:rPr lang="ru-RU" sz="2000" i="1" dirty="0">
                <a:solidFill>
                  <a:schemeClr val="accent1">
                    <a:lumMod val="50000"/>
                  </a:schemeClr>
                </a:solidFill>
              </a:rPr>
              <a:t>Такой вариант особо актуален для помещений, где находятся маленькие дети. Они не смогут открыть окно, что обеспечивает высокую степень безопасности.</a:t>
            </a:r>
          </a:p>
        </p:txBody>
      </p:sp>
      <p:pic>
        <p:nvPicPr>
          <p:cNvPr id="5" name="Рисунок 4">
            <a:extLst>
              <a:ext uri="{FF2B5EF4-FFF2-40B4-BE49-F238E27FC236}">
                <a16:creationId xmlns:a16="http://schemas.microsoft.com/office/drawing/2014/main" id="{B629F2C8-ED56-4DE2-AE92-4F9E3C095928}"/>
              </a:ext>
            </a:extLst>
          </p:cNvPr>
          <p:cNvPicPr>
            <a:picLocks noChangeAspect="1"/>
          </p:cNvPicPr>
          <p:nvPr/>
        </p:nvPicPr>
        <p:blipFill>
          <a:blip r:embed="rId2"/>
          <a:stretch>
            <a:fillRect/>
          </a:stretch>
        </p:blipFill>
        <p:spPr>
          <a:xfrm>
            <a:off x="6183343" y="1558146"/>
            <a:ext cx="5612562" cy="3741708"/>
          </a:xfrm>
          <a:prstGeom prst="rect">
            <a:avLst/>
          </a:prstGeom>
        </p:spPr>
      </p:pic>
    </p:spTree>
    <p:extLst>
      <p:ext uri="{BB962C8B-B14F-4D97-AF65-F5344CB8AC3E}">
        <p14:creationId xmlns:p14="http://schemas.microsoft.com/office/powerpoint/2010/main" val="1700588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624CCF5-CD63-44D1-AC34-6CD3E01A5D9A}"/>
              </a:ext>
            </a:extLst>
          </p:cNvPr>
          <p:cNvSpPr/>
          <p:nvPr/>
        </p:nvSpPr>
        <p:spPr>
          <a:xfrm>
            <a:off x="839637" y="4588148"/>
            <a:ext cx="10676628" cy="1938992"/>
          </a:xfrm>
          <a:prstGeom prst="rect">
            <a:avLst/>
          </a:prstGeom>
        </p:spPr>
        <p:txBody>
          <a:bodyPr wrap="square">
            <a:spAutoFit/>
          </a:bodyPr>
          <a:lstStyle/>
          <a:p>
            <a:pPr algn="just"/>
            <a:r>
              <a:rPr lang="ru-RU" sz="2400" b="1" dirty="0">
                <a:solidFill>
                  <a:schemeClr val="accent1">
                    <a:lumMod val="50000"/>
                  </a:schemeClr>
                </a:solidFill>
              </a:rPr>
              <a:t>Тросик</a:t>
            </a:r>
            <a:r>
              <a:rPr lang="ru-RU" sz="2400" dirty="0">
                <a:solidFill>
                  <a:schemeClr val="accent1">
                    <a:lumMod val="50000"/>
                  </a:schemeClr>
                </a:solidFill>
              </a:rPr>
              <a:t>. Это стальной трос, имеющий пластиковую оплетку.  Благодаря ему можно зафиксировать открытую створку на определенном расстоянии, шире которого она не откроется. В комплект входит замок. Он крепится к раме. Открыть его можно только ключом. Так требует сверления для установки механизма. Но опять же – безопасность!</a:t>
            </a:r>
          </a:p>
        </p:txBody>
      </p:sp>
      <p:pic>
        <p:nvPicPr>
          <p:cNvPr id="3" name="Рисунок 2">
            <a:extLst>
              <a:ext uri="{FF2B5EF4-FFF2-40B4-BE49-F238E27FC236}">
                <a16:creationId xmlns:a16="http://schemas.microsoft.com/office/drawing/2014/main" id="{52BB02EA-065C-4A4E-90DE-51D73CEEF856}"/>
              </a:ext>
            </a:extLst>
          </p:cNvPr>
          <p:cNvPicPr>
            <a:picLocks noChangeAspect="1"/>
          </p:cNvPicPr>
          <p:nvPr/>
        </p:nvPicPr>
        <p:blipFill>
          <a:blip r:embed="rId2"/>
          <a:stretch>
            <a:fillRect/>
          </a:stretch>
        </p:blipFill>
        <p:spPr>
          <a:xfrm>
            <a:off x="3450564" y="511113"/>
            <a:ext cx="5029202" cy="3771902"/>
          </a:xfrm>
          <a:prstGeom prst="rect">
            <a:avLst/>
          </a:prstGeom>
        </p:spPr>
      </p:pic>
    </p:spTree>
    <p:extLst>
      <p:ext uri="{BB962C8B-B14F-4D97-AF65-F5344CB8AC3E}">
        <p14:creationId xmlns:p14="http://schemas.microsoft.com/office/powerpoint/2010/main" val="3657567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F46BADD-9848-484A-A61C-64872CEE8613}"/>
              </a:ext>
            </a:extLst>
          </p:cNvPr>
          <p:cNvPicPr>
            <a:picLocks noChangeAspect="1"/>
          </p:cNvPicPr>
          <p:nvPr/>
        </p:nvPicPr>
        <p:blipFill rotWithShape="1">
          <a:blip r:embed="rId2"/>
          <a:srcRect l="47734" t="47044"/>
          <a:stretch/>
        </p:blipFill>
        <p:spPr>
          <a:xfrm>
            <a:off x="3692105" y="2072921"/>
            <a:ext cx="5331125" cy="4491586"/>
          </a:xfrm>
          <a:prstGeom prst="rect">
            <a:avLst/>
          </a:prstGeom>
        </p:spPr>
      </p:pic>
      <p:sp>
        <p:nvSpPr>
          <p:cNvPr id="6" name="Прямоугольник 5">
            <a:extLst>
              <a:ext uri="{FF2B5EF4-FFF2-40B4-BE49-F238E27FC236}">
                <a16:creationId xmlns:a16="http://schemas.microsoft.com/office/drawing/2014/main" id="{BAFD06AA-2280-49F2-8942-946D797F5879}"/>
              </a:ext>
            </a:extLst>
          </p:cNvPr>
          <p:cNvSpPr/>
          <p:nvPr/>
        </p:nvSpPr>
        <p:spPr>
          <a:xfrm>
            <a:off x="770626" y="340938"/>
            <a:ext cx="10918166" cy="1569660"/>
          </a:xfrm>
          <a:prstGeom prst="rect">
            <a:avLst/>
          </a:prstGeom>
        </p:spPr>
        <p:txBody>
          <a:bodyPr wrap="square">
            <a:spAutoFit/>
          </a:bodyPr>
          <a:lstStyle/>
          <a:p>
            <a:pPr algn="just"/>
            <a:r>
              <a:rPr lang="ru-RU" sz="2400" b="1" dirty="0">
                <a:solidFill>
                  <a:schemeClr val="accent1">
                    <a:lumMod val="50000"/>
                  </a:schemeClr>
                </a:solidFill>
              </a:rPr>
              <a:t>Декоративная заглушка</a:t>
            </a:r>
            <a:r>
              <a:rPr lang="ru-RU" sz="2400" dirty="0">
                <a:solidFill>
                  <a:schemeClr val="accent1">
                    <a:lumMod val="50000"/>
                  </a:schemeClr>
                </a:solidFill>
              </a:rPr>
              <a:t> устанавливается на окна, для которых не требуется периодическое открывание. В обычном режиме розетка закрыта специальной заглушкой. Для открывания есть ручка, хранящаяся в отдельном месте. Это требования исключит самопроизвольное открывание створок стеклопакета.</a:t>
            </a:r>
          </a:p>
        </p:txBody>
      </p:sp>
    </p:spTree>
    <p:extLst>
      <p:ext uri="{BB962C8B-B14F-4D97-AF65-F5344CB8AC3E}">
        <p14:creationId xmlns:p14="http://schemas.microsoft.com/office/powerpoint/2010/main" val="2403468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BCF9A36-A953-4A0E-9367-D22A15D83417}"/>
              </a:ext>
            </a:extLst>
          </p:cNvPr>
          <p:cNvSpPr/>
          <p:nvPr/>
        </p:nvSpPr>
        <p:spPr>
          <a:xfrm>
            <a:off x="483682" y="527013"/>
            <a:ext cx="11077539" cy="1569660"/>
          </a:xfrm>
          <a:prstGeom prst="rect">
            <a:avLst/>
          </a:prstGeom>
        </p:spPr>
        <p:txBody>
          <a:bodyPr wrap="square">
            <a:spAutoFit/>
          </a:bodyPr>
          <a:lstStyle/>
          <a:p>
            <a:pPr algn="just"/>
            <a:r>
              <a:rPr lang="ru-RU" sz="2400" b="1" dirty="0">
                <a:solidFill>
                  <a:schemeClr val="accent1">
                    <a:lumMod val="50000"/>
                  </a:schemeClr>
                </a:solidFill>
              </a:rPr>
              <a:t>Фиксатор (стопор) створки</a:t>
            </a:r>
            <a:r>
              <a:rPr lang="ru-RU" sz="2400" dirty="0">
                <a:solidFill>
                  <a:schemeClr val="accent1">
                    <a:lumMod val="50000"/>
                  </a:schemeClr>
                </a:solidFill>
              </a:rPr>
              <a:t> с настраиваемым углом открывания стоит установить, если Вы хотите получить возможность </a:t>
            </a:r>
            <a:r>
              <a:rPr lang="ru-RU" sz="2400" b="1" dirty="0">
                <a:solidFill>
                  <a:schemeClr val="accent1">
                    <a:lumMod val="50000"/>
                  </a:schemeClr>
                </a:solidFill>
              </a:rPr>
              <a:t>регулируемого</a:t>
            </a:r>
            <a:r>
              <a:rPr lang="ru-RU" sz="2400" dirty="0">
                <a:solidFill>
                  <a:schemeClr val="accent1">
                    <a:lumMod val="50000"/>
                  </a:schemeClr>
                </a:solidFill>
              </a:rPr>
              <a:t> проветривания, открывания. Ограничитель открывания пластикового окна позволит </a:t>
            </a:r>
            <a:r>
              <a:rPr lang="ru-RU" sz="2400" b="1" dirty="0">
                <a:solidFill>
                  <a:schemeClr val="accent1">
                    <a:lumMod val="50000"/>
                  </a:schemeClr>
                </a:solidFill>
              </a:rPr>
              <a:t>зафиксировать</a:t>
            </a:r>
            <a:r>
              <a:rPr lang="ru-RU" sz="2400" dirty="0">
                <a:solidFill>
                  <a:schemeClr val="accent1">
                    <a:lumMod val="50000"/>
                  </a:schemeClr>
                </a:solidFill>
              </a:rPr>
              <a:t> оконную или дверную створку в определённом положении  </a:t>
            </a:r>
          </a:p>
        </p:txBody>
      </p:sp>
      <p:pic>
        <p:nvPicPr>
          <p:cNvPr id="4" name="Рисунок 3">
            <a:extLst>
              <a:ext uri="{FF2B5EF4-FFF2-40B4-BE49-F238E27FC236}">
                <a16:creationId xmlns:a16="http://schemas.microsoft.com/office/drawing/2014/main" id="{332AB2F6-9E90-44F1-BD4B-C9213E4EE708}"/>
              </a:ext>
            </a:extLst>
          </p:cNvPr>
          <p:cNvPicPr>
            <a:picLocks noChangeAspect="1"/>
          </p:cNvPicPr>
          <p:nvPr/>
        </p:nvPicPr>
        <p:blipFill>
          <a:blip r:embed="rId2"/>
          <a:stretch>
            <a:fillRect/>
          </a:stretch>
        </p:blipFill>
        <p:spPr>
          <a:xfrm>
            <a:off x="2587924" y="2371724"/>
            <a:ext cx="7392837" cy="4158471"/>
          </a:xfrm>
          <a:prstGeom prst="rect">
            <a:avLst/>
          </a:prstGeom>
        </p:spPr>
      </p:pic>
    </p:spTree>
    <p:extLst>
      <p:ext uri="{BB962C8B-B14F-4D97-AF65-F5344CB8AC3E}">
        <p14:creationId xmlns:p14="http://schemas.microsoft.com/office/powerpoint/2010/main" val="3956908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0903D7F-2AEC-4896-BEC0-005ECD80E25C}"/>
              </a:ext>
            </a:extLst>
          </p:cNvPr>
          <p:cNvSpPr/>
          <p:nvPr/>
        </p:nvSpPr>
        <p:spPr>
          <a:xfrm>
            <a:off x="704403" y="458956"/>
            <a:ext cx="5188878" cy="5940088"/>
          </a:xfrm>
          <a:prstGeom prst="rect">
            <a:avLst/>
          </a:prstGeom>
        </p:spPr>
        <p:txBody>
          <a:bodyPr wrap="square">
            <a:spAutoFit/>
          </a:bodyPr>
          <a:lstStyle/>
          <a:p>
            <a:pPr algn="just"/>
            <a:r>
              <a:rPr lang="ru-RU" sz="2000" b="1" dirty="0">
                <a:solidFill>
                  <a:schemeClr val="accent1">
                    <a:lumMod val="50000"/>
                  </a:schemeClr>
                </a:solidFill>
              </a:rPr>
              <a:t>Блокировка для раздвижных окон</a:t>
            </a:r>
            <a:r>
              <a:rPr lang="ru-RU" sz="2000" dirty="0">
                <a:solidFill>
                  <a:schemeClr val="accent1">
                    <a:lumMod val="50000"/>
                  </a:schemeClr>
                </a:solidFill>
              </a:rPr>
              <a:t>. Фиксатор скоба для раздвижных окон. Для монтажа блокиратора открывания ничего не нужно сверлить или приклеивать. Фиксация замка производится путем затягивания шпильки шестигранным </a:t>
            </a:r>
            <a:r>
              <a:rPr lang="ru-RU" sz="2000" dirty="0" err="1">
                <a:solidFill>
                  <a:schemeClr val="accent1">
                    <a:lumMod val="50000"/>
                  </a:schemeClr>
                </a:solidFill>
              </a:rPr>
              <a:t>ключём</a:t>
            </a:r>
            <a:r>
              <a:rPr lang="ru-RU" sz="2000" dirty="0">
                <a:solidFill>
                  <a:schemeClr val="accent1">
                    <a:lumMod val="50000"/>
                  </a:schemeClr>
                </a:solidFill>
              </a:rPr>
              <a:t>, и его в любой момент можно снять и переставить в другое место, тем самым регулируя ширину открывания створки. Установленные на направляющие оконных створок блокираторы является ограничителем для раздвижного окна, подобно железнодорожному башмаку, и не дают окну двигаться по рельсе. Ширину открывания вы выбираете самостоятельно и в любой момент можете ее изменить. Для большей безопасности устанавливать замок лучше на верхние направляющие, чтобы малыш не мог до него достать.</a:t>
            </a:r>
          </a:p>
        </p:txBody>
      </p:sp>
      <p:pic>
        <p:nvPicPr>
          <p:cNvPr id="3" name="Рисунок 2">
            <a:extLst>
              <a:ext uri="{FF2B5EF4-FFF2-40B4-BE49-F238E27FC236}">
                <a16:creationId xmlns:a16="http://schemas.microsoft.com/office/drawing/2014/main" id="{84874CF0-3A54-4D7C-B1E4-5D5F2EC644B4}"/>
              </a:ext>
            </a:extLst>
          </p:cNvPr>
          <p:cNvPicPr>
            <a:picLocks noChangeAspect="1"/>
          </p:cNvPicPr>
          <p:nvPr/>
        </p:nvPicPr>
        <p:blipFill>
          <a:blip r:embed="rId2"/>
          <a:stretch>
            <a:fillRect/>
          </a:stretch>
        </p:blipFill>
        <p:spPr>
          <a:xfrm>
            <a:off x="6298720" y="902179"/>
            <a:ext cx="5053642" cy="5053642"/>
          </a:xfrm>
          <a:prstGeom prst="rect">
            <a:avLst/>
          </a:prstGeom>
        </p:spPr>
      </p:pic>
    </p:spTree>
    <p:extLst>
      <p:ext uri="{BB962C8B-B14F-4D97-AF65-F5344CB8AC3E}">
        <p14:creationId xmlns:p14="http://schemas.microsoft.com/office/powerpoint/2010/main" val="1661012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514F714-5240-4018-AEC5-CF8D268E8D45}"/>
              </a:ext>
            </a:extLst>
          </p:cNvPr>
          <p:cNvPicPr>
            <a:picLocks noChangeAspect="1"/>
          </p:cNvPicPr>
          <p:nvPr/>
        </p:nvPicPr>
        <p:blipFill>
          <a:blip r:embed="rId2"/>
          <a:stretch>
            <a:fillRect/>
          </a:stretch>
        </p:blipFill>
        <p:spPr>
          <a:xfrm>
            <a:off x="873783" y="435634"/>
            <a:ext cx="4490049" cy="5986732"/>
          </a:xfrm>
          <a:prstGeom prst="rect">
            <a:avLst/>
          </a:prstGeom>
        </p:spPr>
      </p:pic>
      <p:sp>
        <p:nvSpPr>
          <p:cNvPr id="3" name="TextBox 2">
            <a:extLst>
              <a:ext uri="{FF2B5EF4-FFF2-40B4-BE49-F238E27FC236}">
                <a16:creationId xmlns:a16="http://schemas.microsoft.com/office/drawing/2014/main" id="{B1528BC1-694B-44ED-A3E8-8BFD1A244892}"/>
              </a:ext>
            </a:extLst>
          </p:cNvPr>
          <p:cNvSpPr txBox="1"/>
          <p:nvPr/>
        </p:nvSpPr>
        <p:spPr>
          <a:xfrm>
            <a:off x="6095999" y="310551"/>
            <a:ext cx="5489275" cy="6001643"/>
          </a:xfrm>
          <a:prstGeom prst="rect">
            <a:avLst/>
          </a:prstGeom>
          <a:noFill/>
        </p:spPr>
        <p:txBody>
          <a:bodyPr wrap="square" rtlCol="0">
            <a:spAutoFit/>
          </a:bodyPr>
          <a:lstStyle/>
          <a:p>
            <a:pPr algn="just"/>
            <a:r>
              <a:rPr lang="ru-RU" sz="2400" b="1" dirty="0">
                <a:solidFill>
                  <a:schemeClr val="accent1">
                    <a:lumMod val="50000"/>
                  </a:schemeClr>
                </a:solidFill>
              </a:rPr>
              <a:t>Решётки на окна. </a:t>
            </a:r>
            <a:r>
              <a:rPr lang="ru-RU" sz="2400" dirty="0">
                <a:solidFill>
                  <a:schemeClr val="accent1">
                    <a:lumMod val="50000"/>
                  </a:schemeClr>
                </a:solidFill>
              </a:rPr>
              <a:t>Для ребёнка станет непреодолимой преградой. Стандартные модель состоит из вертикальных прутьев. Расстояние между ними тщательно выверено, чтобы дети не могли причинить себе вред другим способом, например, просунув голову между металлическими полосами.</a:t>
            </a:r>
          </a:p>
          <a:p>
            <a:pPr algn="just"/>
            <a:r>
              <a:rPr lang="ru-RU" sz="2400" dirty="0">
                <a:solidFill>
                  <a:schemeClr val="accent1">
                    <a:lumMod val="50000"/>
                  </a:schemeClr>
                </a:solidFill>
              </a:rPr>
              <a:t>В открытом состоянии оконные решетки для безопасности детей надежно закрепляются, их невозможно сдвинуть с места. Конструкция создана с расчетом на большое давление, поэтому выдержит, даже если ребенок на нее обопрется. </a:t>
            </a:r>
          </a:p>
        </p:txBody>
      </p:sp>
    </p:spTree>
    <p:extLst>
      <p:ext uri="{BB962C8B-B14F-4D97-AF65-F5344CB8AC3E}">
        <p14:creationId xmlns:p14="http://schemas.microsoft.com/office/powerpoint/2010/main" val="3288499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B5D196C-7248-48A3-A711-7AF825D01816}"/>
              </a:ext>
            </a:extLst>
          </p:cNvPr>
          <p:cNvSpPr/>
          <p:nvPr/>
        </p:nvSpPr>
        <p:spPr>
          <a:xfrm>
            <a:off x="554965" y="689961"/>
            <a:ext cx="11358113" cy="830997"/>
          </a:xfrm>
          <a:prstGeom prst="rect">
            <a:avLst/>
          </a:prstGeom>
        </p:spPr>
        <p:txBody>
          <a:bodyPr wrap="square">
            <a:spAutoFit/>
          </a:bodyPr>
          <a:lstStyle/>
          <a:p>
            <a:pPr algn="ctr"/>
            <a:r>
              <a:rPr lang="ru-RU" sz="2400" b="1" dirty="0">
                <a:solidFill>
                  <a:srgbClr val="C00000"/>
                </a:solidFill>
              </a:rPr>
              <a:t>На территории Российской Федерации официально введен единый номер для вызова всех экстренных оперативных служб</a:t>
            </a:r>
          </a:p>
        </p:txBody>
      </p:sp>
      <p:pic>
        <p:nvPicPr>
          <p:cNvPr id="3" name="Рисунок 2">
            <a:extLst>
              <a:ext uri="{FF2B5EF4-FFF2-40B4-BE49-F238E27FC236}">
                <a16:creationId xmlns:a16="http://schemas.microsoft.com/office/drawing/2014/main" id="{154C56D3-6B8C-4731-AF7C-3FD9FEB2FDB5}"/>
              </a:ext>
            </a:extLst>
          </p:cNvPr>
          <p:cNvPicPr>
            <a:picLocks noChangeAspect="1"/>
          </p:cNvPicPr>
          <p:nvPr/>
        </p:nvPicPr>
        <p:blipFill>
          <a:blip r:embed="rId2"/>
          <a:stretch>
            <a:fillRect/>
          </a:stretch>
        </p:blipFill>
        <p:spPr>
          <a:xfrm>
            <a:off x="2866071" y="1878491"/>
            <a:ext cx="6248815" cy="4496430"/>
          </a:xfrm>
          <a:prstGeom prst="rect">
            <a:avLst/>
          </a:prstGeom>
        </p:spPr>
      </p:pic>
    </p:spTree>
    <p:extLst>
      <p:ext uri="{BB962C8B-B14F-4D97-AF65-F5344CB8AC3E}">
        <p14:creationId xmlns:p14="http://schemas.microsoft.com/office/powerpoint/2010/main" val="3930384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B7230F9-0D42-4A07-879E-F52C7F5C7C37}"/>
              </a:ext>
            </a:extLst>
          </p:cNvPr>
          <p:cNvSpPr/>
          <p:nvPr/>
        </p:nvSpPr>
        <p:spPr>
          <a:xfrm>
            <a:off x="843950" y="1162509"/>
            <a:ext cx="10827589" cy="4401205"/>
          </a:xfrm>
          <a:prstGeom prst="rect">
            <a:avLst/>
          </a:prstGeom>
        </p:spPr>
        <p:txBody>
          <a:bodyPr wrap="square">
            <a:spAutoFit/>
          </a:bodyPr>
          <a:lstStyle/>
          <a:p>
            <a:pPr algn="ctr"/>
            <a:r>
              <a:rPr lang="ru-RU" sz="4000" b="1" dirty="0">
                <a:solidFill>
                  <a:schemeClr val="accent1">
                    <a:lumMod val="50000"/>
                  </a:schemeClr>
                </a:solidFill>
              </a:rPr>
              <a:t>Дети - это наше счастье. Наше хрупкое неразумное счастье, которое пока еще маленькое, но мы должны его вырастить.</a:t>
            </a:r>
          </a:p>
          <a:p>
            <a:pPr algn="ctr"/>
            <a:r>
              <a:rPr lang="ru-RU" sz="4000" b="1" dirty="0">
                <a:solidFill>
                  <a:schemeClr val="accent1">
                    <a:lumMod val="50000"/>
                  </a:schemeClr>
                </a:solidFill>
              </a:rPr>
              <a:t>Родители несут полную ответственность за здоровье и жизнь своих малолетних детей.</a:t>
            </a:r>
          </a:p>
          <a:p>
            <a:pPr algn="ctr"/>
            <a:r>
              <a:rPr lang="ru-RU" sz="4000" b="1" dirty="0">
                <a:solidFill>
                  <a:schemeClr val="accent1">
                    <a:lumMod val="50000"/>
                  </a:schemeClr>
                </a:solidFill>
              </a:rPr>
              <a:t>Только бдительное отношение к детям со стороны родителей поможет избежать беды!</a:t>
            </a:r>
            <a:endParaRPr lang="ru-RU" b="1" dirty="0">
              <a:solidFill>
                <a:schemeClr val="accent1">
                  <a:lumMod val="50000"/>
                </a:schemeClr>
              </a:solidFill>
            </a:endParaRPr>
          </a:p>
        </p:txBody>
      </p:sp>
    </p:spTree>
    <p:extLst>
      <p:ext uri="{BB962C8B-B14F-4D97-AF65-F5344CB8AC3E}">
        <p14:creationId xmlns:p14="http://schemas.microsoft.com/office/powerpoint/2010/main" val="363522402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965</Words>
  <Application>Microsoft Office PowerPoint</Application>
  <PresentationFormat>Широкоэкранный</PresentationFormat>
  <Paragraphs>37</Paragraphs>
  <Slides>15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15</vt:i4>
      </vt:variant>
    </vt:vector>
  </HeadingPairs>
  <TitlesOfParts>
    <vt:vector size="19"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Abdullina</dc:creator>
  <cp:lastModifiedBy>Abdullina</cp:lastModifiedBy>
  <cp:revision>11</cp:revision>
  <dcterms:created xsi:type="dcterms:W3CDTF">2024-06-18T11:13:22Z</dcterms:created>
  <dcterms:modified xsi:type="dcterms:W3CDTF">2024-06-18T12:35:50Z</dcterms:modified>
</cp:coreProperties>
</file>